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8"/>
  </p:notesMasterIdLst>
  <p:handoutMasterIdLst>
    <p:handoutMasterId r:id="rId79"/>
  </p:handoutMasterIdLst>
  <p:sldIdLst>
    <p:sldId id="257" r:id="rId2"/>
    <p:sldId id="259" r:id="rId3"/>
    <p:sldId id="336" r:id="rId4"/>
    <p:sldId id="348" r:id="rId5"/>
    <p:sldId id="346" r:id="rId6"/>
    <p:sldId id="341" r:id="rId7"/>
    <p:sldId id="344" r:id="rId8"/>
    <p:sldId id="328" r:id="rId9"/>
    <p:sldId id="342" r:id="rId10"/>
    <p:sldId id="343" r:id="rId11"/>
    <p:sldId id="356" r:id="rId12"/>
    <p:sldId id="337" r:id="rId13"/>
    <p:sldId id="354" r:id="rId14"/>
    <p:sldId id="355" r:id="rId15"/>
    <p:sldId id="331" r:id="rId16"/>
    <p:sldId id="332" r:id="rId17"/>
    <p:sldId id="338" r:id="rId18"/>
    <p:sldId id="353" r:id="rId19"/>
    <p:sldId id="351" r:id="rId20"/>
    <p:sldId id="352" r:id="rId21"/>
    <p:sldId id="334" r:id="rId22"/>
    <p:sldId id="345" r:id="rId23"/>
    <p:sldId id="333" r:id="rId24"/>
    <p:sldId id="335" r:id="rId25"/>
    <p:sldId id="306" r:id="rId26"/>
    <p:sldId id="318" r:id="rId27"/>
    <p:sldId id="321" r:id="rId28"/>
    <p:sldId id="322" r:id="rId29"/>
    <p:sldId id="324" r:id="rId30"/>
    <p:sldId id="320" r:id="rId31"/>
    <p:sldId id="326" r:id="rId32"/>
    <p:sldId id="327" r:id="rId33"/>
    <p:sldId id="325" r:id="rId34"/>
    <p:sldId id="319" r:id="rId35"/>
    <p:sldId id="323" r:id="rId36"/>
    <p:sldId id="317" r:id="rId37"/>
    <p:sldId id="277" r:id="rId38"/>
    <p:sldId id="309" r:id="rId39"/>
    <p:sldId id="310" r:id="rId40"/>
    <p:sldId id="311" r:id="rId41"/>
    <p:sldId id="312" r:id="rId42"/>
    <p:sldId id="305" r:id="rId43"/>
    <p:sldId id="271" r:id="rId44"/>
    <p:sldId id="280" r:id="rId45"/>
    <p:sldId id="281" r:id="rId46"/>
    <p:sldId id="282" r:id="rId47"/>
    <p:sldId id="313" r:id="rId48"/>
    <p:sldId id="314" r:id="rId49"/>
    <p:sldId id="278" r:id="rId50"/>
    <p:sldId id="260" r:id="rId51"/>
    <p:sldId id="286" r:id="rId52"/>
    <p:sldId id="287" r:id="rId53"/>
    <p:sldId id="288" r:id="rId54"/>
    <p:sldId id="301" r:id="rId55"/>
    <p:sldId id="315" r:id="rId56"/>
    <p:sldId id="316" r:id="rId57"/>
    <p:sldId id="284" r:id="rId58"/>
    <p:sldId id="285" r:id="rId59"/>
    <p:sldId id="289" r:id="rId60"/>
    <p:sldId id="290" r:id="rId61"/>
    <p:sldId id="302" r:id="rId62"/>
    <p:sldId id="293" r:id="rId63"/>
    <p:sldId id="303" r:id="rId64"/>
    <p:sldId id="291" r:id="rId65"/>
    <p:sldId id="292" r:id="rId66"/>
    <p:sldId id="294" r:id="rId67"/>
    <p:sldId id="295" r:id="rId68"/>
    <p:sldId id="296" r:id="rId69"/>
    <p:sldId id="304" r:id="rId70"/>
    <p:sldId id="297" r:id="rId71"/>
    <p:sldId id="298" r:id="rId72"/>
    <p:sldId id="299" r:id="rId73"/>
    <p:sldId id="300" r:id="rId74"/>
    <p:sldId id="307" r:id="rId75"/>
    <p:sldId id="308" r:id="rId76"/>
    <p:sldId id="283" r:id="rId7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71543" autoAdjust="0"/>
  </p:normalViewPr>
  <p:slideViewPr>
    <p:cSldViewPr>
      <p:cViewPr varScale="1">
        <p:scale>
          <a:sx n="74" d="100"/>
          <a:sy n="74" d="100"/>
        </p:scale>
        <p:origin x="8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xmlns="" id="{DE1BE08B-5537-48DE-9467-AFE2E163C3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FAD57882-33D0-4B95-AF65-BD035FA548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A7D8C3-16CE-46C7-B2C4-E793E5127C4E}" type="datetimeFigureOut">
              <a:rPr lang="zh-TW" altLang="en-US" smtClean="0"/>
              <a:t>2021/11/3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49ADC427-40DD-49D1-BCFE-79E9ABA37E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A252A825-41E0-4B05-AC38-7CD034A0DC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DB5A5-464A-4905-8B59-F1E8D6D7A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701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EF06E-1137-4481-96BC-D6751E52D00B}" type="datetimeFigureOut">
              <a:rPr lang="zh-TW" altLang="en-US" smtClean="0"/>
              <a:t>2021/11/3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A3B05-F139-4F62-B936-4F3DDDF6BF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333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容器化技術原理與介紹</a:t>
            </a:r>
          </a:p>
          <a:p>
            <a:pPr lvl="0"/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與其他容器技術的優劣處</a:t>
            </a:r>
          </a:p>
          <a:p>
            <a:pPr lvl="0"/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在目前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D69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應用之處</a:t>
            </a:r>
          </a:p>
          <a:p>
            <a:pPr lvl="0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to Your Desktop , Demo How to Build a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其他任何你想介紹的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 ,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抓一小時內講完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TW" altLang="zh-TW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63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https://www.youtube.com/watch?v=_4HwUVNl9Nc&amp;ab_channel=Redis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9323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Client</a:t>
            </a:r>
            <a:r>
              <a:rPr lang="en-US" altLang="zh-TW" baseline="0" dirty="0"/>
              <a:t> </a:t>
            </a:r>
            <a:r>
              <a:rPr lang="zh-TW" altLang="en-US" baseline="0" dirty="0"/>
              <a:t>可以做</a:t>
            </a:r>
            <a:r>
              <a:rPr lang="en-US" altLang="zh-TW" baseline="0" dirty="0"/>
              <a:t> look-aside</a:t>
            </a:r>
            <a:r>
              <a:rPr lang="zh-TW" altLang="en-US" baseline="0" dirty="0"/>
              <a:t>或</a:t>
            </a:r>
            <a:r>
              <a:rPr lang="en-US" altLang="zh-TW" baseline="0" dirty="0"/>
              <a:t>read-through</a:t>
            </a:r>
          </a:p>
          <a:p>
            <a:r>
              <a:rPr lang="en-US" altLang="zh-TW" dirty="0"/>
              <a:t>-look</a:t>
            </a:r>
            <a:r>
              <a:rPr lang="en-US" altLang="zh-TW" baseline="0" dirty="0"/>
              <a:t> –aside</a:t>
            </a:r>
            <a:r>
              <a:rPr lang="zh-TW" altLang="en-US" baseline="0" dirty="0"/>
              <a:t>是指</a:t>
            </a:r>
            <a:r>
              <a:rPr lang="en-US" altLang="zh-TW" baseline="0" dirty="0" err="1"/>
              <a:t>clinet</a:t>
            </a:r>
            <a:r>
              <a:rPr lang="zh-TW" altLang="en-US" baseline="0" dirty="0"/>
              <a:t>會先</a:t>
            </a:r>
            <a:r>
              <a:rPr lang="en-US" altLang="zh-TW" baseline="0" dirty="0"/>
              <a:t>query</a:t>
            </a:r>
            <a:r>
              <a:rPr lang="zh-TW" altLang="en-US" baseline="0" dirty="0"/>
              <a:t> </a:t>
            </a:r>
            <a:r>
              <a:rPr lang="en-US" altLang="zh-TW" baseline="0" dirty="0"/>
              <a:t>cache</a:t>
            </a:r>
            <a:r>
              <a:rPr lang="zh-TW" altLang="en-US" baseline="0" dirty="0"/>
              <a:t>，再去</a:t>
            </a:r>
            <a:r>
              <a:rPr lang="en-US" altLang="zh-TW" baseline="0" dirty="0"/>
              <a:t>query database</a:t>
            </a:r>
          </a:p>
          <a:p>
            <a:r>
              <a:rPr lang="en-US" altLang="zh-TW" baseline="0" dirty="0"/>
              <a:t>-read-through </a:t>
            </a:r>
            <a:r>
              <a:rPr lang="zh-TW" altLang="en-US" baseline="0" dirty="0"/>
              <a:t>是指當</a:t>
            </a:r>
            <a:r>
              <a:rPr lang="en-US" altLang="zh-TW" baseline="0" dirty="0"/>
              <a:t>client</a:t>
            </a:r>
            <a:r>
              <a:rPr lang="zh-TW" altLang="en-US" baseline="0" dirty="0"/>
              <a:t>寫入時，會先寫到</a:t>
            </a:r>
            <a:r>
              <a:rPr lang="en-US" altLang="zh-TW" baseline="0" dirty="0"/>
              <a:t>cache</a:t>
            </a:r>
            <a:r>
              <a:rPr lang="zh-TW" altLang="en-US" baseline="0" dirty="0"/>
              <a:t>再寫</a:t>
            </a:r>
            <a:r>
              <a:rPr lang="en-US" altLang="zh-TW" baseline="0" dirty="0"/>
              <a:t>database</a:t>
            </a:r>
          </a:p>
          <a:p>
            <a:endParaRPr lang="en-US" altLang="zh-TW" baseline="0" dirty="0"/>
          </a:p>
          <a:p>
            <a:r>
              <a:rPr lang="en-US" altLang="zh-TW" dirty="0"/>
              <a:t>https://www.youtube.com/watch?v=_4HwUVNl9Nc&amp;ab_channel=Redis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703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4.</a:t>
            </a:r>
            <a:r>
              <a:rPr lang="zh-TW" altLang="en-US" dirty="0"/>
              <a:t>需定義</a:t>
            </a:r>
            <a:r>
              <a:rPr lang="en-US" altLang="zh-TW" dirty="0"/>
              <a:t>TTL</a:t>
            </a:r>
            <a:r>
              <a:rPr lang="zh-TW" altLang="en-US" dirty="0"/>
              <a:t>，避免</a:t>
            </a:r>
            <a:r>
              <a:rPr lang="en-US" altLang="zh-TW" dirty="0"/>
              <a:t>DB</a:t>
            </a:r>
            <a:r>
              <a:rPr lang="zh-TW" altLang="en-US" dirty="0"/>
              <a:t>資料更新但</a:t>
            </a:r>
            <a:r>
              <a:rPr lang="en-US" altLang="zh-TW" dirty="0"/>
              <a:t>cache</a:t>
            </a:r>
            <a:r>
              <a:rPr lang="zh-TW" altLang="en-US" dirty="0"/>
              <a:t>存的是舊的資料，就會回傳舊的資料給</a:t>
            </a:r>
            <a:r>
              <a:rPr lang="en-US" altLang="zh-TW" dirty="0"/>
              <a:t>user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https://www.youtube.com/watch?v=_4HwUVNl9Nc&amp;ab_channel=Redis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556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https://redis.io/topics/client-side-caching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638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如何讓</a:t>
            </a:r>
            <a:r>
              <a:rPr lang="en-US" altLang="zh-TW" dirty="0" err="1"/>
              <a:t>redis</a:t>
            </a:r>
            <a:r>
              <a:rPr lang="zh-TW" altLang="en-US" dirty="0"/>
              <a:t>可以讀取</a:t>
            </a:r>
            <a:r>
              <a:rPr lang="en-US" altLang="zh-TW" dirty="0" err="1"/>
              <a:t>clinet</a:t>
            </a:r>
            <a:r>
              <a:rPr lang="en-US" altLang="zh-TW" baseline="0" dirty="0"/>
              <a:t> </a:t>
            </a:r>
            <a:r>
              <a:rPr lang="zh-TW" altLang="en-US" baseline="0" dirty="0"/>
              <a:t>的</a:t>
            </a:r>
            <a:r>
              <a:rPr lang="en-US" altLang="zh-TW" baseline="0" dirty="0"/>
              <a:t>query</a:t>
            </a:r>
            <a:r>
              <a:rPr lang="zh-TW" altLang="en-US" baseline="0" dirty="0"/>
              <a:t>　若有打中，就從</a:t>
            </a:r>
            <a:r>
              <a:rPr lang="en-US" altLang="zh-TW" baseline="0" dirty="0" err="1"/>
              <a:t>redis</a:t>
            </a:r>
            <a:r>
              <a:rPr lang="zh-TW" altLang="en-US" baseline="0" dirty="0"/>
              <a:t>取資料</a:t>
            </a:r>
            <a:r>
              <a:rPr lang="en-US" altLang="zh-TW" baseline="0" dirty="0"/>
              <a:t>response</a:t>
            </a:r>
            <a:r>
              <a:rPr lang="zh-TW" altLang="en-US" baseline="0" dirty="0"/>
              <a:t>，若沒打中從 </a:t>
            </a:r>
            <a:r>
              <a:rPr lang="en-US" altLang="zh-TW" baseline="0" dirty="0"/>
              <a:t>SQL server</a:t>
            </a:r>
            <a:r>
              <a:rPr lang="zh-TW" altLang="en-US" baseline="0" dirty="0"/>
              <a:t>　</a:t>
            </a:r>
            <a:r>
              <a:rPr lang="en-US" altLang="zh-TW" baseline="0" dirty="0"/>
              <a:t>response </a:t>
            </a:r>
            <a:r>
              <a:rPr lang="zh-TW" altLang="en-US" baseline="0" dirty="0"/>
              <a:t>資料並存一份到 </a:t>
            </a:r>
            <a:r>
              <a:rPr lang="en-US" altLang="zh-TW" baseline="0" dirty="0" err="1"/>
              <a:t>redis</a:t>
            </a:r>
            <a:endParaRPr lang="en-US" altLang="zh-TW" baseline="0" dirty="0"/>
          </a:p>
          <a:p>
            <a:endParaRPr lang="en-US" altLang="zh-TW" baseline="0" dirty="0"/>
          </a:p>
          <a:p>
            <a:r>
              <a:rPr lang="zh-TW" altLang="en-US" baseline="0" dirty="0"/>
              <a:t>實驗作法：</a:t>
            </a:r>
            <a:endParaRPr lang="en-US" altLang="zh-TW" baseline="0" dirty="0"/>
          </a:p>
          <a:p>
            <a:r>
              <a:rPr lang="zh-TW" altLang="en-US" baseline="0" dirty="0"/>
              <a:t>基本</a:t>
            </a:r>
            <a:endParaRPr lang="en-US" altLang="zh-TW" baseline="0" dirty="0"/>
          </a:p>
          <a:p>
            <a:r>
              <a:rPr lang="zh-TW" altLang="en-US" baseline="0" dirty="0"/>
              <a:t>１</a:t>
            </a:r>
            <a:r>
              <a:rPr lang="en-US" altLang="zh-TW" baseline="0" dirty="0"/>
              <a:t>. </a:t>
            </a:r>
            <a:r>
              <a:rPr lang="zh-TW" altLang="en-US" baseline="0" dirty="0"/>
              <a:t>從</a:t>
            </a:r>
            <a:r>
              <a:rPr lang="en-US" altLang="zh-TW" baseline="0" dirty="0"/>
              <a:t>SQL</a:t>
            </a:r>
            <a:r>
              <a:rPr lang="zh-TW" altLang="en-US" baseline="0" dirty="0"/>
              <a:t> </a:t>
            </a:r>
            <a:r>
              <a:rPr lang="en-US" altLang="zh-TW" baseline="0" dirty="0"/>
              <a:t>server</a:t>
            </a:r>
            <a:r>
              <a:rPr lang="zh-TW" altLang="en-US" baseline="0" dirty="0"/>
              <a:t> </a:t>
            </a:r>
            <a:r>
              <a:rPr lang="en-US" altLang="zh-TW" baseline="0" dirty="0"/>
              <a:t>query</a:t>
            </a:r>
            <a:r>
              <a:rPr lang="zh-TW" altLang="en-US" baseline="0" dirty="0"/>
              <a:t> 某個資料，記錄速度</a:t>
            </a:r>
            <a:endParaRPr lang="en-US" altLang="zh-TW" baseline="0" dirty="0"/>
          </a:p>
          <a:p>
            <a:pPr marL="228600" indent="-228600">
              <a:buAutoNum type="arabicPeriod" startAt="2"/>
            </a:pPr>
            <a:r>
              <a:rPr lang="zh-TW" altLang="en-US" baseline="0" dirty="0"/>
              <a:t>塞這個資料給</a:t>
            </a:r>
            <a:r>
              <a:rPr lang="en-US" altLang="zh-TW" baseline="0" dirty="0" err="1"/>
              <a:t>redis</a:t>
            </a:r>
            <a:r>
              <a:rPr lang="zh-TW" altLang="en-US" baseline="0" dirty="0"/>
              <a:t>，</a:t>
            </a:r>
            <a:r>
              <a:rPr lang="en-US" altLang="zh-TW" baseline="0" dirty="0"/>
              <a:t>Query</a:t>
            </a:r>
            <a:r>
              <a:rPr lang="zh-TW" altLang="en-US" baseline="0" dirty="0"/>
              <a:t> </a:t>
            </a:r>
            <a:r>
              <a:rPr lang="en-US" altLang="zh-TW" baseline="0" dirty="0" err="1"/>
              <a:t>redis</a:t>
            </a:r>
            <a:r>
              <a:rPr lang="zh-TW" altLang="en-US" baseline="0" dirty="0"/>
              <a:t> 這個資料，紀錄速度</a:t>
            </a:r>
            <a:endParaRPr lang="en-US" altLang="zh-TW" baseline="0" dirty="0"/>
          </a:p>
          <a:p>
            <a:pPr marL="228600" indent="-228600">
              <a:buAutoNum type="arabicPeriod" startAt="2"/>
            </a:pPr>
            <a:r>
              <a:rPr lang="en-US" altLang="zh-TW" baseline="0" dirty="0"/>
              <a:t>Query</a:t>
            </a:r>
            <a:r>
              <a:rPr lang="zh-TW" altLang="en-US" baseline="0" dirty="0"/>
              <a:t> </a:t>
            </a:r>
            <a:r>
              <a:rPr lang="en-US" altLang="zh-TW" baseline="0" dirty="0" err="1"/>
              <a:t>redis</a:t>
            </a:r>
            <a:r>
              <a:rPr lang="zh-TW" altLang="en-US" baseline="0" dirty="0"/>
              <a:t>裡面沒有但 </a:t>
            </a:r>
            <a:r>
              <a:rPr lang="en-US" altLang="zh-TW" baseline="0" dirty="0" err="1"/>
              <a:t>sql</a:t>
            </a:r>
            <a:r>
              <a:rPr lang="zh-TW" altLang="en-US" baseline="0" dirty="0"/>
              <a:t> </a:t>
            </a:r>
            <a:r>
              <a:rPr lang="en-US" altLang="zh-TW" baseline="0" dirty="0"/>
              <a:t>server</a:t>
            </a:r>
            <a:r>
              <a:rPr lang="zh-TW" altLang="en-US" baseline="0" dirty="0"/>
              <a:t> 有的資料，紀錄當</a:t>
            </a:r>
            <a:r>
              <a:rPr lang="en-US" altLang="zh-TW" baseline="0" dirty="0" err="1"/>
              <a:t>redis</a:t>
            </a:r>
            <a:r>
              <a:rPr lang="zh-TW" altLang="en-US" baseline="0" dirty="0"/>
              <a:t> </a:t>
            </a:r>
            <a:r>
              <a:rPr lang="en-US" altLang="zh-TW" baseline="0" dirty="0"/>
              <a:t>miss</a:t>
            </a:r>
            <a:r>
              <a:rPr lang="zh-TW" altLang="en-US" baseline="0" dirty="0"/>
              <a:t>時會多快去找</a:t>
            </a:r>
            <a:r>
              <a:rPr lang="en-US" altLang="zh-TW" baseline="0" dirty="0" err="1"/>
              <a:t>sql</a:t>
            </a:r>
            <a:r>
              <a:rPr lang="zh-TW" altLang="en-US" baseline="0" dirty="0"/>
              <a:t> </a:t>
            </a:r>
            <a:r>
              <a:rPr lang="en-US" altLang="zh-TW" baseline="0" dirty="0" err="1"/>
              <a:t>serever</a:t>
            </a:r>
            <a:r>
              <a:rPr lang="zh-TW" altLang="en-US" baseline="0" dirty="0"/>
              <a:t> </a:t>
            </a:r>
            <a:r>
              <a:rPr lang="en-US" altLang="zh-TW" baseline="0" dirty="0"/>
              <a:t>response</a:t>
            </a:r>
            <a:r>
              <a:rPr lang="zh-TW" altLang="en-US" baseline="0" dirty="0"/>
              <a:t>資料並備一份在</a:t>
            </a:r>
            <a:r>
              <a:rPr lang="en-US" altLang="zh-TW" baseline="0" dirty="0" err="1"/>
              <a:t>redis</a:t>
            </a:r>
            <a:endParaRPr lang="en-US" altLang="zh-TW" baseline="0" dirty="0"/>
          </a:p>
          <a:p>
            <a:pPr marL="228600" indent="-228600">
              <a:buAutoNum type="arabicPeriod" startAt="2"/>
            </a:pPr>
            <a:r>
              <a:rPr lang="zh-TW" altLang="en-US" baseline="0" dirty="0"/>
              <a:t>再</a:t>
            </a:r>
            <a:r>
              <a:rPr lang="en-US" altLang="zh-TW" baseline="0" dirty="0"/>
              <a:t>query</a:t>
            </a:r>
            <a:r>
              <a:rPr lang="zh-TW" altLang="en-US" baseline="0" dirty="0"/>
              <a:t>一次</a:t>
            </a:r>
            <a:r>
              <a:rPr lang="en-US" altLang="zh-TW" baseline="0" dirty="0" err="1"/>
              <a:t>redis</a:t>
            </a:r>
            <a:r>
              <a:rPr lang="zh-TW" altLang="en-US" baseline="0" dirty="0"/>
              <a:t> 多快</a:t>
            </a:r>
            <a:r>
              <a:rPr lang="en-US" altLang="zh-TW" baseline="0" dirty="0"/>
              <a:t>?</a:t>
            </a:r>
            <a:r>
              <a:rPr lang="zh-TW" altLang="en-US" baseline="0" dirty="0"/>
              <a:t> 或是否會從</a:t>
            </a:r>
            <a:r>
              <a:rPr lang="en-US" altLang="zh-TW" baseline="0" dirty="0" err="1"/>
              <a:t>sql</a:t>
            </a:r>
            <a:r>
              <a:rPr lang="zh-TW" altLang="en-US" baseline="0" dirty="0"/>
              <a:t> </a:t>
            </a:r>
            <a:r>
              <a:rPr lang="en-US" altLang="zh-TW" baseline="0" dirty="0"/>
              <a:t>server</a:t>
            </a:r>
            <a:r>
              <a:rPr lang="zh-TW" altLang="en-US" baseline="0" dirty="0"/>
              <a:t>補資料過來，紀錄速度</a:t>
            </a:r>
            <a:endParaRPr lang="en-US" altLang="zh-TW" baseline="0" dirty="0"/>
          </a:p>
          <a:p>
            <a:endParaRPr lang="en-US" altLang="zh-TW" baseline="0" dirty="0"/>
          </a:p>
          <a:p>
            <a:pPr marL="228600" indent="-228600" fontAlgn="base">
              <a:buFont typeface="+mj-lt"/>
              <a:buAutoNum type="arabicPeriod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 an appropriate point in your application life cycle style to load your data for caching.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 C# code to access your SQL Server and pull the data you wish to cache.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to store this data in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all access to this data use the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 a cache miss i.e. when the expected data isn't present.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 a cache refresh mechanism to ensure data is updated when required</a:t>
            </a:r>
          </a:p>
          <a:p>
            <a:endParaRPr lang="en-US" altLang="zh-TW" baseline="0" dirty="0"/>
          </a:p>
          <a:p>
            <a:endParaRPr lang="en-US" altLang="zh-TW" baseline="0" dirty="0"/>
          </a:p>
          <a:p>
            <a:r>
              <a:rPr lang="en-US" altLang="zh-TW" baseline="0" dirty="0"/>
              <a:t>https://stackoverflow.com/questions/67479254/how-do-i-connect-sql-server-to-redis-in-a-c-net-application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320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zh-TW" altLang="en-US" dirty="0"/>
              <a:t>從</a:t>
            </a:r>
            <a:r>
              <a:rPr lang="en-US" altLang="zh-TW" dirty="0" err="1"/>
              <a:t>sql</a:t>
            </a:r>
            <a:r>
              <a:rPr lang="en-US" altLang="zh-TW" dirty="0"/>
              <a:t> server  (1)retrieve data  (2) store/load</a:t>
            </a:r>
            <a:r>
              <a:rPr lang="en-US" altLang="zh-TW" baseline="0" dirty="0"/>
              <a:t> data  in </a:t>
            </a:r>
            <a:r>
              <a:rPr lang="en-US" altLang="zh-TW" baseline="0" dirty="0" err="1"/>
              <a:t>redis</a:t>
            </a:r>
            <a:r>
              <a:rPr lang="en-US" altLang="zh-TW" baseline="0" dirty="0"/>
              <a:t> </a:t>
            </a:r>
          </a:p>
          <a:p>
            <a:r>
              <a:rPr lang="en-US" altLang="zh-TW" dirty="0"/>
              <a:t>https://www.cdata.com/kb/tech/redis-python-petl.rst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028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最大儲存量</a:t>
            </a:r>
            <a:r>
              <a:rPr lang="en-US" altLang="zh-TW" dirty="0" smtClean="0"/>
              <a:t>(</a:t>
            </a:r>
            <a:r>
              <a:rPr lang="zh-TW" altLang="en-US" dirty="0" smtClean="0"/>
              <a:t>行數、列數</a:t>
            </a:r>
            <a:r>
              <a:rPr lang="en-US" altLang="zh-TW" dirty="0" smtClean="0"/>
              <a:t>)</a:t>
            </a:r>
            <a:r>
              <a:rPr lang="zh-TW" altLang="en-US" dirty="0" smtClean="0"/>
              <a:t>限制，當資料量達到百萬以上，將會大幅影響讀寫效率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大量資料若需要分庫、分表，會增加維護成本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實務上，會將資料放入快取，像是</a:t>
            </a:r>
            <a:r>
              <a:rPr lang="en-US" altLang="zh-TW" dirty="0" err="1" smtClean="0"/>
              <a:t>Redis</a:t>
            </a:r>
            <a:r>
              <a:rPr lang="zh-TW" altLang="en-US" dirty="0" smtClean="0"/>
              <a:t>的</a:t>
            </a:r>
            <a:r>
              <a:rPr lang="en-US" altLang="zh-TW" dirty="0" err="1" smtClean="0"/>
              <a:t>NoSQL</a:t>
            </a:r>
            <a:r>
              <a:rPr lang="zh-TW" altLang="en-US" dirty="0" smtClean="0"/>
              <a:t>中，再從</a:t>
            </a:r>
            <a:r>
              <a:rPr lang="en-US" altLang="zh-TW" dirty="0" err="1" smtClean="0"/>
              <a:t>Redis</a:t>
            </a:r>
            <a:r>
              <a:rPr lang="zh-TW" altLang="en-US" dirty="0" smtClean="0"/>
              <a:t>中載入資料，以減少對關聯式資料庫的存取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394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Key-Value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的方式存放在記憶體，在找尋所需資料透過</a:t>
            </a:r>
            <a:r>
              <a:rPr lang="en-US" altLang="zh-TW" b="0" i="0" dirty="0" err="1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Hashmap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的方式取得，所以速度非常快</a:t>
            </a:r>
            <a:endParaRPr lang="en-US" altLang="zh-TW" b="0" i="0" dirty="0">
              <a:solidFill>
                <a:srgbClr val="303233"/>
              </a:solidFill>
              <a:effectLst/>
              <a:latin typeface="Lato" panose="020B0604020202020204" pitchFamily="34" charset="0"/>
            </a:endParaRPr>
          </a:p>
          <a:p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大多數的應用情境都是單執行緒的方式即可完成，部分特殊需求會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fork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新的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Process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進行，但單執行緒可以減少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CPU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Context Switch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提升處理效率也可以避免資源競爭的可能</a:t>
            </a:r>
            <a:endParaRPr lang="en-US" altLang="zh-TW" b="0" i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endParaRPr lang="en-US" altLang="zh-TW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r>
              <a:rPr lang="en-US" altLang="zh-TW" b="0" i="0" dirty="0">
                <a:solidFill>
                  <a:srgbClr val="212529"/>
                </a:solidFill>
                <a:effectLst/>
                <a:latin typeface="BlinkMacSystemFont"/>
              </a:rPr>
              <a:t>key-value database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BlinkMacSystemFont"/>
              </a:rPr>
              <a:t>，因此常常被用在需要快取（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BlinkMacSystemFont"/>
              </a:rPr>
              <a:t>Cache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BlinkMacSystemFont"/>
              </a:rPr>
              <a:t>）一些資料的場合，可以減輕許多後端資料庫的壓力</a:t>
            </a:r>
            <a:endParaRPr lang="en-US" altLang="zh-TW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endParaRPr lang="en-US" altLang="zh-TW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r>
              <a:rPr lang="en-US" altLang="zh-TW" dirty="0"/>
              <a:t>https://ithelp.ithome.com.tw/articles/10266216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932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大多數的應用情境都是單執行緒的方式即可完成，部分特殊需求會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fork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新的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Process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進行，但單執行緒可以減少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CPU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Context Switch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提升處理效率也可以避免資源競爭的可能。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在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Redis 4.0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版本開始支援多執行緒，主要應用在集群的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I/O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、寫入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AOF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或是連線管理等應用。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408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Redis</a:t>
            </a:r>
            <a:r>
              <a:rPr lang="en-US" altLang="zh-TW" dirty="0" smtClean="0"/>
              <a:t> </a:t>
            </a:r>
            <a:r>
              <a:rPr lang="zh-TW" altLang="en-US" dirty="0" smtClean="0"/>
              <a:t>作為快取，當業務層需要資料時就會先去</a:t>
            </a:r>
            <a:r>
              <a:rPr lang="en-US" altLang="zh-TW" dirty="0" err="1" smtClean="0"/>
              <a:t>Redis</a:t>
            </a:r>
            <a:r>
              <a:rPr lang="zh-TW" altLang="en-US" dirty="0" smtClean="0"/>
              <a:t>拿，若</a:t>
            </a:r>
            <a:r>
              <a:rPr lang="en-US" altLang="zh-TW" dirty="0" err="1" smtClean="0"/>
              <a:t>redis</a:t>
            </a:r>
            <a:r>
              <a:rPr lang="zh-TW" altLang="en-US" dirty="0" smtClean="0"/>
              <a:t>沒有資料，則透過資料存取層去存取關聯式資料庫取得資料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182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1.</a:t>
            </a:r>
            <a:r>
              <a:rPr lang="zh-TW" altLang="en-US" dirty="0" smtClean="0"/>
              <a:t> </a:t>
            </a:r>
            <a:r>
              <a:rPr lang="en-US" altLang="zh-TW" dirty="0" smtClean="0"/>
              <a:t>80/20</a:t>
            </a:r>
            <a:r>
              <a:rPr lang="zh-TW" altLang="en-US" dirty="0" smtClean="0"/>
              <a:t>法則，選出佔訪問量</a:t>
            </a:r>
            <a:r>
              <a:rPr lang="en-US" altLang="zh-TW" dirty="0" smtClean="0"/>
              <a:t>80%</a:t>
            </a:r>
            <a:r>
              <a:rPr lang="zh-TW" altLang="en-US" dirty="0" smtClean="0"/>
              <a:t>的前</a:t>
            </a:r>
            <a:r>
              <a:rPr lang="en-US" altLang="zh-TW" dirty="0" smtClean="0"/>
              <a:t>20%</a:t>
            </a:r>
            <a:r>
              <a:rPr lang="zh-TW" altLang="en-US" dirty="0" smtClean="0"/>
              <a:t>的請求條件進行快取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4.</a:t>
            </a:r>
            <a:r>
              <a:rPr lang="zh-TW" altLang="en-US" dirty="0" smtClean="0"/>
              <a:t>需定義</a:t>
            </a:r>
            <a:r>
              <a:rPr lang="en-US" altLang="zh-TW" dirty="0" smtClean="0"/>
              <a:t>TTL</a:t>
            </a:r>
            <a:r>
              <a:rPr lang="zh-TW" altLang="en-US" dirty="0" smtClean="0"/>
              <a:t>，避免</a:t>
            </a:r>
            <a:r>
              <a:rPr lang="en-US" altLang="zh-TW" dirty="0" smtClean="0"/>
              <a:t>DB</a:t>
            </a:r>
            <a:r>
              <a:rPr lang="zh-TW" altLang="en-US" dirty="0" smtClean="0"/>
              <a:t>資料更新但</a:t>
            </a:r>
            <a:r>
              <a:rPr lang="en-US" altLang="zh-TW" dirty="0" smtClean="0"/>
              <a:t>cache</a:t>
            </a:r>
            <a:r>
              <a:rPr lang="zh-TW" altLang="en-US" dirty="0" smtClean="0"/>
              <a:t>存的是舊的資料，就會回傳舊的資料給</a:t>
            </a:r>
            <a:r>
              <a:rPr lang="en-US" altLang="zh-TW" dirty="0" smtClean="0"/>
              <a:t>user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5.</a:t>
            </a:r>
            <a:r>
              <a:rPr lang="zh-TW" altLang="en-US" sz="1050" dirty="0" smtClean="0"/>
              <a:t>當快取滿載哪些資料應被剔除</a:t>
            </a:r>
            <a:endParaRPr lang="en-US" altLang="zh-TW" sz="1400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https://www.youtube.com/watch?v=_4HwUVNl9Nc&amp;ab_channel=Redis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9624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當快取資料量達到設定量時，清理原則決定快取要如何處理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8313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 err="1" smtClean="0"/>
              <a:t>Redis</a:t>
            </a:r>
            <a:r>
              <a:rPr lang="en-US" altLang="zh-TW" baseline="0" dirty="0" smtClean="0"/>
              <a:t> cache + </a:t>
            </a:r>
            <a:r>
              <a:rPr lang="en-US" altLang="zh-TW" baseline="0" dirty="0" err="1" smtClean="0"/>
              <a:t>sql</a:t>
            </a:r>
            <a:r>
              <a:rPr lang="en-US" altLang="zh-TW" baseline="0" dirty="0" smtClean="0"/>
              <a:t>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https://medium.com/%E7%A8%8B%E5%BC%8F%E4%B9%BE%E8%B2%A8/python-redis-v-s-mysql-%E6%9F%A5%E8%A9%A2%E5%AF%A6%E4%BD%9C-9f0cc0d9b32b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 smtClean="0"/>
              <a:t>Flask-</a:t>
            </a:r>
            <a:r>
              <a:rPr lang="en-US" altLang="zh-TW" dirty="0" err="1" smtClean="0"/>
              <a:t>SQLAlchemy</a:t>
            </a:r>
            <a:r>
              <a:rPr lang="zh-TW" altLang="en-US" dirty="0" smtClean="0"/>
              <a:t> 讓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可以連線</a:t>
            </a:r>
            <a:r>
              <a:rPr lang="en-US" altLang="zh-TW" dirty="0" smtClean="0"/>
              <a:t>MSSQL </a:t>
            </a:r>
          </a:p>
          <a:p>
            <a:r>
              <a:rPr lang="en-US" altLang="zh-TW" dirty="0" smtClean="0"/>
              <a:t>https://www.maxlist.xyz/2019/11/10/flask-sqlalchemy-setting/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210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 增加</a:t>
            </a:r>
            <a:r>
              <a:rPr lang="en-US" altLang="zh-TW" dirty="0" smtClean="0"/>
              <a:t>SSD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CPU</a:t>
            </a:r>
            <a:r>
              <a:rPr lang="zh-TW" altLang="en-US" dirty="0" smtClean="0"/>
              <a:t> </a:t>
            </a:r>
            <a:r>
              <a:rPr lang="en-US" altLang="zh-TW" dirty="0" smtClean="0"/>
              <a:t>core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若</a:t>
            </a:r>
            <a:r>
              <a:rPr lang="en-US" altLang="zh-TW" dirty="0" smtClean="0"/>
              <a:t>cache</a:t>
            </a:r>
            <a:r>
              <a:rPr lang="zh-TW" altLang="en-US" dirty="0" smtClean="0"/>
              <a:t>能承受業務相關請求，一般不需要採用讀寫分離</a:t>
            </a:r>
            <a:endParaRPr lang="en-US" altLang="zh-TW" dirty="0" smtClean="0"/>
          </a:p>
          <a:p>
            <a:r>
              <a:rPr lang="zh-TW" altLang="en-US" dirty="0" smtClean="0"/>
              <a:t>讀寫分離，改善讀寫操作壓力但沒有改善儲存壓力，單台</a:t>
            </a:r>
            <a:r>
              <a:rPr lang="en-US" altLang="zh-TW" dirty="0" smtClean="0"/>
              <a:t>DB server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的儲存就會成為系統的瓶頸</a:t>
            </a:r>
            <a:r>
              <a:rPr lang="en-US" altLang="zh-TW" baseline="0" dirty="0" smtClean="0"/>
              <a:t>:</a:t>
            </a:r>
          </a:p>
          <a:p>
            <a:r>
              <a:rPr lang="zh-TW" altLang="en-US" baseline="0" dirty="0" smtClean="0"/>
              <a:t>缺點</a:t>
            </a:r>
            <a:r>
              <a:rPr lang="en-US" altLang="zh-TW" baseline="0" dirty="0" smtClean="0"/>
              <a:t>: </a:t>
            </a:r>
          </a:p>
          <a:p>
            <a:pPr marL="228600" indent="-228600">
              <a:buAutoNum type="arabicPeriod"/>
            </a:pPr>
            <a:r>
              <a:rPr lang="zh-TW" altLang="en-US" baseline="0" dirty="0" smtClean="0"/>
              <a:t>數據量大，讀寫性能下降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r>
              <a:rPr lang="zh-TW" altLang="en-US" baseline="0" dirty="0" smtClean="0"/>
              <a:t>數據量大，備份、儲存需要耗費很長的時間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r>
              <a:rPr lang="zh-TW" altLang="en-US" baseline="0" dirty="0" smtClean="0"/>
              <a:t>數據量大，</a:t>
            </a:r>
            <a:r>
              <a:rPr lang="zh-TW" altLang="en-US" baseline="0" dirty="0" smtClean="0"/>
              <a:t>極端丟失數據風險越高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endParaRPr lang="en-US" altLang="zh-TW" baseline="0" dirty="0" smtClean="0"/>
          </a:p>
          <a:p>
            <a:pPr marL="0" indent="0">
              <a:buNone/>
            </a:pPr>
            <a:r>
              <a:rPr lang="en-US" altLang="zh-TW" baseline="0" dirty="0" smtClean="0"/>
              <a:t>DB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cluster </a:t>
            </a:r>
          </a:p>
          <a:p>
            <a:pPr marL="0" indent="0">
              <a:buNone/>
            </a:pPr>
            <a:r>
              <a:rPr lang="en-US" altLang="zh-TW" baseline="0" dirty="0" smtClean="0"/>
              <a:t>-</a:t>
            </a:r>
            <a:r>
              <a:rPr lang="zh-TW" altLang="en-US" baseline="0" dirty="0" smtClean="0"/>
              <a:t>優點</a:t>
            </a:r>
            <a:r>
              <a:rPr lang="en-US" altLang="zh-TW" baseline="0" dirty="0" smtClean="0"/>
              <a:t>:</a:t>
            </a:r>
            <a:r>
              <a:rPr lang="zh-TW" altLang="en-US" baseline="0" dirty="0" smtClean="0"/>
              <a:t> </a:t>
            </a:r>
            <a:endParaRPr lang="en-US" altLang="zh-TW" baseline="0" dirty="0" smtClean="0"/>
          </a:p>
          <a:p>
            <a:pPr marL="0" indent="0">
              <a:buNone/>
            </a:pPr>
            <a:r>
              <a:rPr lang="zh-TW" altLang="en-US" baseline="0" dirty="0" smtClean="0"/>
              <a:t>分散儲存、訪問壓力</a:t>
            </a:r>
            <a:endParaRPr lang="en-US" altLang="zh-TW" baseline="0" dirty="0" smtClean="0"/>
          </a:p>
          <a:p>
            <a:pPr marL="0" indent="0">
              <a:buNone/>
            </a:pPr>
            <a:r>
              <a:rPr lang="en-US" altLang="zh-TW" baseline="0" dirty="0" smtClean="0"/>
              <a:t>-</a:t>
            </a:r>
            <a:r>
              <a:rPr lang="zh-TW" altLang="en-US" baseline="0" dirty="0" smtClean="0"/>
              <a:t>缺點</a:t>
            </a:r>
            <a:r>
              <a:rPr lang="en-US" altLang="zh-TW" baseline="0" dirty="0" smtClean="0"/>
              <a:t>:</a:t>
            </a:r>
            <a:r>
              <a:rPr lang="zh-TW" altLang="en-US" baseline="0" dirty="0" smtClean="0"/>
              <a:t> 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Join</a:t>
            </a:r>
            <a:r>
              <a:rPr lang="zh-TW" altLang="en-US" baseline="0" dirty="0" smtClean="0"/>
              <a:t>操作問題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table</a:t>
            </a:r>
            <a:r>
              <a:rPr lang="zh-TW" altLang="en-US" baseline="0" dirty="0" smtClean="0"/>
              <a:t>分散無法統一修改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r>
              <a:rPr lang="zh-TW" altLang="en-US" baseline="0" dirty="0" smtClean="0"/>
              <a:t>維護成本，一台</a:t>
            </a:r>
            <a:r>
              <a:rPr lang="en-US" altLang="zh-TW" baseline="0" dirty="0" smtClean="0"/>
              <a:t>server</a:t>
            </a:r>
            <a:r>
              <a:rPr lang="zh-TW" altLang="en-US" baseline="0" dirty="0" smtClean="0"/>
              <a:t>搞定的事情拆分成多台，備份亦同</a:t>
            </a:r>
            <a:endParaRPr lang="en-US" altLang="zh-TW" baseline="0" dirty="0" smtClean="0"/>
          </a:p>
          <a:p>
            <a:pPr marL="171450" indent="-171450">
              <a:buFontTx/>
              <a:buChar char="-"/>
            </a:pPr>
            <a:r>
              <a:rPr lang="zh-TW" altLang="en-US" baseline="0" dirty="0" smtClean="0"/>
              <a:t>評估</a:t>
            </a:r>
            <a:r>
              <a:rPr lang="en-US" altLang="zh-TW" baseline="0" dirty="0" smtClean="0"/>
              <a:t>:</a:t>
            </a:r>
            <a:r>
              <a:rPr lang="zh-TW" altLang="en-US" baseline="0" dirty="0" smtClean="0"/>
              <a:t> </a:t>
            </a:r>
            <a:endParaRPr lang="en-US" altLang="zh-TW" baseline="0" dirty="0" smtClean="0"/>
          </a:p>
          <a:p>
            <a:pPr marL="0" indent="0">
              <a:buFontTx/>
              <a:buNone/>
            </a:pPr>
            <a:r>
              <a:rPr lang="zh-TW" altLang="en-US" baseline="0" dirty="0" smtClean="0"/>
              <a:t>業務分庫不見得可以帶來價值，增加維護工作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993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B5CCA81-A1DC-40AE-80A0-6ADCD4E19B59}"/>
              </a:ext>
            </a:extLst>
          </p:cNvPr>
          <p:cNvSpPr/>
          <p:nvPr userDrawn="1"/>
        </p:nvSpPr>
        <p:spPr>
          <a:xfrm>
            <a:off x="0" y="1"/>
            <a:ext cx="9144000" cy="3559838"/>
          </a:xfrm>
          <a:prstGeom prst="rect">
            <a:avLst/>
          </a:prstGeom>
          <a:gradFill flip="none" rotWithShape="1">
            <a:gsLst>
              <a:gs pos="37000">
                <a:schemeClr val="accent5">
                  <a:lumMod val="75000"/>
                </a:schemeClr>
              </a:gs>
              <a:gs pos="100000">
                <a:srgbClr val="FFC0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322AD3-71EA-4BA2-B079-CBB490824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498" y="2371088"/>
            <a:ext cx="8181850" cy="1057941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A4CB402-E805-482D-A245-9925D6EBA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498" y="3769134"/>
            <a:ext cx="8181850" cy="160868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CB92B35E-705C-4B96-92DA-294F88D819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4208" y="1571917"/>
            <a:ext cx="2947537" cy="66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9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bg>
      <p:bgPr>
        <a:pattFill prst="pct5">
          <a:fgClr>
            <a:schemeClr val="bg1">
              <a:tint val="95000"/>
              <a:satMod val="17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01890ED-5C4B-4BAE-889F-3F02580736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58"/>
          <a:stretch/>
        </p:blipFill>
        <p:spPr>
          <a:xfrm rot="10800000">
            <a:off x="0" y="0"/>
            <a:ext cx="9144000" cy="64287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ED6CD60-F9F9-4B07-AEC2-C05648D001B8}"/>
              </a:ext>
            </a:extLst>
          </p:cNvPr>
          <p:cNvSpPr/>
          <p:nvPr userDrawn="1"/>
        </p:nvSpPr>
        <p:spPr>
          <a:xfrm>
            <a:off x="2153667" y="1726535"/>
            <a:ext cx="4836695" cy="340493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1D2D8BAD-13A3-46DA-B684-4C7323A516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501BF6C-C478-4117-9E4E-E2E69F980D18}"/>
              </a:ext>
            </a:extLst>
          </p:cNvPr>
          <p:cNvSpPr txBox="1"/>
          <p:nvPr userDrawn="1"/>
        </p:nvSpPr>
        <p:spPr>
          <a:xfrm>
            <a:off x="2361199" y="3130503"/>
            <a:ext cx="44216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spc="300" dirty="0">
                <a:solidFill>
                  <a:prstClr val="black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43125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8B2D03-4C09-4C48-A85E-4E16B588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825" y="635637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C1C2E4-9754-48F5-A5F8-C902E62E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3150" y="635637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7ABB8F-48DE-448B-9049-6F875A6B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0175" y="6356379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1D2D8BAD-13A3-46DA-B684-4C7323A516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2" y="4080934"/>
            <a:ext cx="3688953" cy="1346200"/>
          </a:xfrm>
          <a:solidFill>
            <a:schemeClr val="bg1"/>
          </a:solidFill>
        </p:spPr>
        <p:txBody>
          <a:bodyPr lIns="468000" tIns="144000" rIns="468000" bIns="108000">
            <a:noAutofit/>
          </a:bodyPr>
          <a:lstStyle>
            <a:lvl1pPr marL="0" indent="0">
              <a:lnSpc>
                <a:spcPct val="150000"/>
              </a:lnSpc>
              <a:spcAft>
                <a:spcPts val="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53562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 Slide 1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B5CCA81-A1DC-40AE-80A0-6ADCD4E19B59}"/>
              </a:ext>
            </a:extLst>
          </p:cNvPr>
          <p:cNvSpPr/>
          <p:nvPr userDrawn="1"/>
        </p:nvSpPr>
        <p:spPr>
          <a:xfrm>
            <a:off x="1" y="0"/>
            <a:ext cx="4385930" cy="6443330"/>
          </a:xfrm>
          <a:prstGeom prst="rect">
            <a:avLst/>
          </a:prstGeom>
          <a:gradFill flip="none" rotWithShape="1">
            <a:gsLst>
              <a:gs pos="37000">
                <a:schemeClr val="accent5">
                  <a:lumMod val="75000"/>
                </a:schemeClr>
              </a:gs>
              <a:gs pos="100000">
                <a:srgbClr val="FFC0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322AD3-71EA-4BA2-B079-CBB4908246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58071" y="3157870"/>
            <a:ext cx="3894174" cy="1302488"/>
          </a:xfrm>
        </p:spPr>
        <p:txBody>
          <a:bodyPr anchor="b"/>
          <a:lstStyle>
            <a:lvl1pPr algn="l"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(Section Title)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A4CB402-E805-482D-A245-9925D6EBAA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58071" y="4811261"/>
            <a:ext cx="3894174" cy="871871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(Subtitle Content)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C0881384-08C6-4F68-B1FC-D2FD793D1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397619" y="434418"/>
            <a:ext cx="1390205" cy="3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7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 2"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8B2D03-4C09-4C48-A85E-4E16B588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825" y="635637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C1C2E4-9754-48F5-A5F8-C902E62E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3150" y="635637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7ABB8F-48DE-448B-9049-6F875A6B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0175" y="635637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1D2D8BAD-13A3-46DA-B684-4C7323A516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4385931" y="0"/>
            <a:ext cx="4758070" cy="642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10322AD3-71EA-4BA2-B079-CBB4908246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58071" y="3157870"/>
            <a:ext cx="3894174" cy="1302488"/>
          </a:xfrm>
        </p:spPr>
        <p:txBody>
          <a:bodyPr anchor="b"/>
          <a:lstStyle>
            <a:lvl1pPr algn="l"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(Section Title)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DA4CB402-E805-482D-A245-9925D6EBAA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58071" y="4811261"/>
            <a:ext cx="3894174" cy="871871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(Subtitle Content)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FC52338-FA7E-4B37-BA73-F7FC440D95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5" b="11258"/>
          <a:stretch/>
        </p:blipFill>
        <p:spPr>
          <a:xfrm rot="10800000">
            <a:off x="1" y="0"/>
            <a:ext cx="4385930" cy="64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7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D07AB54-5C2C-41D0-893A-6190402DCF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01" r="23949" b="6511"/>
          <a:stretch/>
        </p:blipFill>
        <p:spPr>
          <a:xfrm>
            <a:off x="4000500" y="29"/>
            <a:ext cx="5143500" cy="64114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577F80F-DD1D-425E-BCD8-CB1DD171856D}"/>
              </a:ext>
            </a:extLst>
          </p:cNvPr>
          <p:cNvSpPr/>
          <p:nvPr userDrawn="1"/>
        </p:nvSpPr>
        <p:spPr>
          <a:xfrm>
            <a:off x="406709" y="723014"/>
            <a:ext cx="4991987" cy="5114260"/>
          </a:xfrm>
          <a:prstGeom prst="rect">
            <a:avLst/>
          </a:prstGeom>
          <a:solidFill>
            <a:schemeClr val="bg1">
              <a:tint val="95000"/>
              <a:satMod val="170000"/>
            </a:schemeClr>
          </a:solidFill>
          <a:ln>
            <a:noFill/>
          </a:ln>
          <a:effectLst>
            <a:outerShdw blurRad="317500" dist="508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1E2A99C0-8DDB-40DC-B8D7-2511B47847ED}"/>
              </a:ext>
            </a:extLst>
          </p:cNvPr>
          <p:cNvSpPr txBox="1">
            <a:spLocks/>
          </p:cNvSpPr>
          <p:nvPr userDrawn="1"/>
        </p:nvSpPr>
        <p:spPr>
          <a:xfrm>
            <a:off x="698144" y="723014"/>
            <a:ext cx="3602727" cy="13116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pc="600" dirty="0">
                <a:solidFill>
                  <a:srgbClr val="FF8021">
                    <a:lumMod val="75000"/>
                  </a:srgbClr>
                </a:solidFill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A4CB402-E805-482D-A245-9925D6EBAA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8143" y="1791589"/>
            <a:ext cx="4389536" cy="3726713"/>
          </a:xfrm>
        </p:spPr>
        <p:txBody>
          <a:bodyPr>
            <a:normAutofit/>
          </a:bodyPr>
          <a:lstStyle>
            <a:lvl1pPr marL="0" indent="0" algn="l">
              <a:buNone/>
              <a:defRPr sz="1600" spc="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(Subtitle Content)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D66675C6-5B46-42C7-B7E6-5F64044C1A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91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577F80F-DD1D-425E-BCD8-CB1DD171856D}"/>
              </a:ext>
            </a:extLst>
          </p:cNvPr>
          <p:cNvSpPr/>
          <p:nvPr userDrawn="1"/>
        </p:nvSpPr>
        <p:spPr>
          <a:xfrm>
            <a:off x="406694" y="723014"/>
            <a:ext cx="8324556" cy="5114260"/>
          </a:xfrm>
          <a:prstGeom prst="rect">
            <a:avLst/>
          </a:prstGeom>
          <a:solidFill>
            <a:schemeClr val="bg1">
              <a:tint val="95000"/>
              <a:satMod val="170000"/>
            </a:schemeClr>
          </a:solidFill>
          <a:ln>
            <a:noFill/>
          </a:ln>
          <a:effectLst>
            <a:outerShdw blurRad="317500" dist="508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1E2A99C0-8DDB-40DC-B8D7-2511B47847ED}"/>
              </a:ext>
            </a:extLst>
          </p:cNvPr>
          <p:cNvSpPr txBox="1">
            <a:spLocks/>
          </p:cNvSpPr>
          <p:nvPr userDrawn="1"/>
        </p:nvSpPr>
        <p:spPr>
          <a:xfrm>
            <a:off x="698144" y="723014"/>
            <a:ext cx="3602727" cy="13116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pc="600" dirty="0">
                <a:solidFill>
                  <a:srgbClr val="FF8021">
                    <a:lumMod val="75000"/>
                  </a:srgbClr>
                </a:solidFill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A4CB402-E805-482D-A245-9925D6EBAA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8145" y="1791589"/>
            <a:ext cx="7679734" cy="3726713"/>
          </a:xfrm>
        </p:spPr>
        <p:txBody>
          <a:bodyPr>
            <a:normAutofit/>
          </a:bodyPr>
          <a:lstStyle>
            <a:lvl1pPr marL="0" indent="0" algn="l">
              <a:buNone/>
              <a:defRPr sz="1600" spc="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(Subtitle Content)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D66675C6-5B46-42C7-B7E6-5F64044C1A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52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C12A02-DA30-418B-BD47-43A27F0B4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8B2D03-4C09-4C48-A85E-4E16B588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825" y="635637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C1C2E4-9754-48F5-A5F8-C902E62E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3150" y="635637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7ABB8F-48DE-448B-9049-6F875A6B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7895" y="5991254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400"/>
            </a:lvl1pPr>
          </a:lstStyle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6B08C19E-2EB2-45D1-AB4E-D8F7D1D4F6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E2D757DA-F9A5-47A2-BCC4-2FCCB3A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39" y="124441"/>
            <a:ext cx="8834351" cy="63240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770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E3F1A5-BFC7-4F41-9A74-CF8EBEB7E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39" y="124441"/>
            <a:ext cx="8834351" cy="63240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8B2D03-4C09-4C48-A85E-4E16B588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825" y="635637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C1C2E4-9754-48F5-A5F8-C902E62E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3150" y="635637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7ABB8F-48DE-448B-9049-6F875A6B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0175" y="6356379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AD4E6547-D8B9-4968-B967-6EEE7ACDE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98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C12A02-DA30-418B-BD47-43A27F0B4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25" y="1168401"/>
            <a:ext cx="8835390" cy="497470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8B2D03-4C09-4C48-A85E-4E16B588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825" y="635637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C1C2E4-9754-48F5-A5F8-C902E62E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3150" y="635637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7ABB8F-48DE-448B-9049-6F875A6B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0175" y="6356379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6B08C19E-2EB2-45D1-AB4E-D8F7D1D4F6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E2D757DA-F9A5-47A2-BCC4-2FCCB3A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39" y="124441"/>
            <a:ext cx="8834351" cy="63240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文字版面配置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52414" y="754066"/>
            <a:ext cx="8836819" cy="396875"/>
          </a:xfrm>
        </p:spPr>
        <p:txBody>
          <a:bodyPr>
            <a:normAutofit/>
          </a:bodyPr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1800" baseline="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3344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B1B74BA-5551-416B-9120-0FE78856E113}"/>
              </a:ext>
            </a:extLst>
          </p:cNvPr>
          <p:cNvSpPr/>
          <p:nvPr/>
        </p:nvSpPr>
        <p:spPr>
          <a:xfrm>
            <a:off x="0" y="6423407"/>
            <a:ext cx="9144000" cy="468639"/>
          </a:xfrm>
          <a:prstGeom prst="rect">
            <a:avLst/>
          </a:prstGeom>
          <a:gradFill flip="none" rotWithShape="1">
            <a:gsLst>
              <a:gs pos="478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2F7EE43-91C3-475E-8198-CA0BF9EB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39" y="198872"/>
            <a:ext cx="8834351" cy="632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06BA046-B0EA-4C8A-A420-964AC9480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825" y="944475"/>
            <a:ext cx="8835390" cy="5198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0EE8F3B-04E6-4C66-93C9-207587AFEDB1}"/>
              </a:ext>
            </a:extLst>
          </p:cNvPr>
          <p:cNvSpPr txBox="1"/>
          <p:nvPr/>
        </p:nvSpPr>
        <p:spPr>
          <a:xfrm>
            <a:off x="154839" y="6526118"/>
            <a:ext cx="3764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600" dirty="0">
                <a:solidFill>
                  <a:prstClr val="white">
                    <a:lumMod val="65000"/>
                  </a:prstClr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18991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%E7%A8%8B%E5%BC%8F%E4%B9%BE%E8%B2%A8/python-redis-v-s-mysql-%E6%9F%A5%E8%A9%A2%E5%AF%A6%E4%BD%9C-9f0cc0d9b32b" TargetMode="External"/><Relationship Id="rId2" Type="http://schemas.openxmlformats.org/officeDocument/2006/relationships/hyperlink" Target="https://levelup.gitconnected.com/getting-started-with-redis-its-easier-than-you-think-23d3729230fa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tackoverflow.com/questions/3715644/key-value-pairs-using-json" TargetMode="External"/><Relationship Id="rId4" Type="http://schemas.openxmlformats.org/officeDocument/2006/relationships/hyperlink" Target="https://stackoverflow.com/questions/18621785/convert-sql-based-application-to-redi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1908FF-95BD-41A3-A3E3-7EF30B0DA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498" y="2204864"/>
            <a:ext cx="8705502" cy="1057941"/>
          </a:xfrm>
        </p:spPr>
        <p:txBody>
          <a:bodyPr/>
          <a:lstStyle/>
          <a:p>
            <a:r>
              <a:rPr lang="en-US" sz="3200" dirty="0"/>
              <a:t>D69 Tech Sharing – </a:t>
            </a:r>
            <a:r>
              <a:rPr lang="en-US" altLang="zh-TW" sz="3200" dirty="0" err="1"/>
              <a:t>Redis</a:t>
            </a:r>
            <a:r>
              <a:rPr lang="en-US" altLang="zh-TW" sz="3200" dirty="0"/>
              <a:t> introduction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C71E82-438A-41AB-B27C-B1B7E47EE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0232" y="3789040"/>
            <a:ext cx="2019449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Radi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202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1/11/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861948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C965E49D-BB78-43E4-A3B1-C9A8F3645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設定 </a:t>
            </a:r>
            <a:r>
              <a:rPr lang="en-US" altLang="zh-TW" dirty="0"/>
              <a:t>cache</a:t>
            </a:r>
            <a:r>
              <a:rPr lang="zh-TW" altLang="en-US" dirty="0"/>
              <a:t> 清理原則</a:t>
            </a:r>
            <a:endParaRPr lang="en-US" altLang="zh-TW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err="1"/>
              <a:t>noeviction</a:t>
            </a:r>
            <a:r>
              <a:rPr lang="en-US" altLang="zh-TW" dirty="0"/>
              <a:t>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zh-TW" altLang="en-US" dirty="0"/>
              <a:t>當快取滿的時候直接回傳錯誤，不影響現有快取內容</a:t>
            </a:r>
            <a:endParaRPr lang="en-US" altLang="zh-TW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err="1"/>
              <a:t>allkeys-lru</a:t>
            </a:r>
            <a:endParaRPr lang="en-US" altLang="zh-TW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zh-TW" altLang="en-US" dirty="0"/>
              <a:t>檢查所有快取項目，清除最少使用的</a:t>
            </a:r>
            <a:r>
              <a:rPr lang="en-US" altLang="zh-TW" dirty="0"/>
              <a:t>(LRU)</a:t>
            </a:r>
            <a:r>
              <a:rPr lang="zh-TW" altLang="en-US" dirty="0"/>
              <a:t>快取資料</a:t>
            </a:r>
            <a:endParaRPr lang="en-US" altLang="zh-TW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volatile-</a:t>
            </a:r>
            <a:r>
              <a:rPr lang="en-US" altLang="zh-TW" dirty="0" err="1"/>
              <a:t>lru</a:t>
            </a:r>
            <a:endParaRPr lang="en-US" altLang="zh-TW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zh-TW" altLang="en-US" dirty="0"/>
              <a:t>檢查已設定到期資訊的項目，清楚最少使用的</a:t>
            </a:r>
            <a:r>
              <a:rPr lang="en-US" altLang="zh-TW" dirty="0"/>
              <a:t>(LRU)</a:t>
            </a:r>
            <a:r>
              <a:rPr lang="zh-TW" altLang="en-US" dirty="0"/>
              <a:t>快取資料</a:t>
            </a:r>
            <a:endParaRPr lang="en-US" altLang="zh-TW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err="1"/>
              <a:t>allkeys</a:t>
            </a:r>
            <a:r>
              <a:rPr lang="en-US" altLang="zh-TW" dirty="0"/>
              <a:t>-random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zh-TW" altLang="en-US" dirty="0"/>
              <a:t>隨機挑選並清除快取中的項目</a:t>
            </a:r>
            <a:endParaRPr lang="en-US" altLang="zh-TW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volatile-random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zh-TW" altLang="en-US" dirty="0"/>
              <a:t>檢查已設定到期的項目，隨機挑選並清除</a:t>
            </a:r>
            <a:endParaRPr lang="en-US" altLang="zh-TW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volatile-</a:t>
            </a:r>
            <a:r>
              <a:rPr lang="en-US" altLang="zh-TW" dirty="0" err="1"/>
              <a:t>ttl</a:t>
            </a:r>
            <a:endParaRPr lang="en-US" altLang="zh-TW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zh-TW" altLang="en-US" dirty="0"/>
              <a:t>檢查已設定到期資訊的項目，清除距離</a:t>
            </a:r>
            <a:r>
              <a:rPr lang="en-US" altLang="zh-TW" dirty="0"/>
              <a:t>TTL</a:t>
            </a:r>
            <a:r>
              <a:rPr lang="zh-TW" altLang="en-US" dirty="0"/>
              <a:t>時間最近的項目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371FC207-377C-41DB-B1E0-209C2F5F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40C10CFD-E183-4E38-BF3D-49D38B1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一、</a:t>
            </a:r>
            <a:r>
              <a:rPr lang="en-US" altLang="zh-TW" dirty="0"/>
              <a:t>Redis </a:t>
            </a:r>
            <a:r>
              <a:rPr lang="zh-TW" altLang="en-US" dirty="0"/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364848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levelup.gitconnected.com/getting-started-with-redis-its-easier-than-you-think-23d3729230fa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https://medium.com/%E7%A8%8B%E5%BC%8F%E4%B9%BE%E8%B2%A8/python-redis-v-s-mysql-%</a:t>
            </a:r>
            <a:r>
              <a:rPr lang="en-US" altLang="zh-TW" dirty="0" smtClean="0">
                <a:hlinkClick r:id="rId3"/>
              </a:rPr>
              <a:t>E6%9F%A5%E8%A9%A2%E5%AF%A6%E4%BD%9C-9f0cc0d9b32b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https://medium.com/%E7%A8%8B%E5%BC%8F%E4%B9%BE%E8%B2%A8/python-redis-v-s-mysql-%</a:t>
            </a:r>
            <a:r>
              <a:rPr lang="en-US" altLang="zh-TW" dirty="0" smtClean="0">
                <a:hlinkClick r:id="rId3"/>
              </a:rPr>
              <a:t>E6%9F%A5%E8%A9%A2%E5%AF%A6%E4%BD%9C-9f0cc0d9b32b</a:t>
            </a:r>
            <a:endParaRPr lang="en-US" altLang="zh-TW" dirty="0" smtClean="0"/>
          </a:p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smtClean="0">
                <a:hlinkClick r:id="rId4"/>
              </a:rPr>
              <a:t>stackoverflow.com/questions/18621785/convert-sql-based-application-to-redis</a:t>
            </a:r>
            <a:endParaRPr lang="en-US" altLang="zh-TW" dirty="0" smtClean="0"/>
          </a:p>
          <a:p>
            <a:r>
              <a:rPr lang="en-US" altLang="zh-TW" dirty="0">
                <a:hlinkClick r:id="rId5"/>
              </a:rPr>
              <a:t>https://</a:t>
            </a:r>
            <a:r>
              <a:rPr lang="en-US" altLang="zh-TW" dirty="0" smtClean="0">
                <a:hlinkClick r:id="rId5"/>
              </a:rPr>
              <a:t>stackoverflow.com/questions/3715644/key-value-pairs-using-json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整</a:t>
            </a:r>
            <a:r>
              <a:rPr lang="zh-TW" altLang="en-US" dirty="0"/>
              <a:t>理</a:t>
            </a:r>
          </a:p>
        </p:txBody>
      </p:sp>
    </p:spTree>
    <p:extLst>
      <p:ext uri="{BB962C8B-B14F-4D97-AF65-F5344CB8AC3E}">
        <p14:creationId xmlns:p14="http://schemas.microsoft.com/office/powerpoint/2010/main" val="41976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三</a:t>
            </a:r>
            <a:r>
              <a:rPr lang="zh-TW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、實驗</a:t>
            </a:r>
            <a:endParaRPr lang="en-US" altLang="zh-TW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4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實驗目的</a:t>
            </a:r>
            <a:r>
              <a:rPr lang="en-US" altLang="zh-TW" dirty="0" smtClean="0"/>
              <a:t>:</a:t>
            </a:r>
            <a:r>
              <a:rPr lang="zh-TW" altLang="en-US" dirty="0" smtClean="0"/>
              <a:t> 比較大量</a:t>
            </a:r>
            <a:r>
              <a:rPr lang="en-US" altLang="zh-TW" dirty="0" smtClean="0"/>
              <a:t>request </a:t>
            </a:r>
            <a:r>
              <a:rPr lang="zh-TW" altLang="en-US" dirty="0" smtClean="0"/>
              <a:t>請求下，</a:t>
            </a:r>
            <a:r>
              <a:rPr lang="en-US" altLang="zh-TW" dirty="0" err="1" smtClean="0"/>
              <a:t>redis</a:t>
            </a:r>
            <a:r>
              <a:rPr lang="zh-TW" altLang="en-US" dirty="0" smtClean="0"/>
              <a:t> 跟</a:t>
            </a:r>
            <a:r>
              <a:rPr lang="en-US" altLang="zh-TW" dirty="0" err="1" smtClean="0"/>
              <a:t>sql</a:t>
            </a:r>
            <a:r>
              <a:rPr lang="en-US" altLang="zh-TW" dirty="0" smtClean="0"/>
              <a:t> server</a:t>
            </a:r>
            <a:r>
              <a:rPr lang="zh-TW" altLang="en-US" dirty="0"/>
              <a:t>的</a:t>
            </a:r>
            <a:r>
              <a:rPr lang="zh-TW" altLang="en-US" dirty="0" smtClean="0"/>
              <a:t>查詢回應速度</a:t>
            </a:r>
            <a:endParaRPr lang="en-US" altLang="zh-TW" dirty="0" smtClean="0"/>
          </a:p>
          <a:p>
            <a:r>
              <a:rPr lang="zh-TW" altLang="en-US" dirty="0" smtClean="0"/>
              <a:t>實驗設計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Flask</a:t>
            </a:r>
            <a:r>
              <a:rPr lang="zh-TW" altLang="en-US" dirty="0" smtClean="0">
                <a:solidFill>
                  <a:schemeClr val="bg1">
                    <a:lumMod val="85000"/>
                  </a:schemeClr>
                </a:solidFill>
              </a:rPr>
              <a:t> 製作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Flask-</a:t>
            </a:r>
            <a:r>
              <a:rPr lang="en-US" altLang="zh-TW" dirty="0" err="1" smtClean="0">
                <a:solidFill>
                  <a:schemeClr val="bg1">
                    <a:lumMod val="85000"/>
                  </a:schemeClr>
                </a:solidFill>
              </a:rPr>
              <a:t>SQLAlchemy</a:t>
            </a:r>
            <a:r>
              <a:rPr lang="zh-TW" altLang="en-US" dirty="0" smtClean="0">
                <a:solidFill>
                  <a:schemeClr val="bg1">
                    <a:lumMod val="85000"/>
                  </a:schemeClr>
                </a:solidFill>
              </a:rPr>
              <a:t> 讓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client</a:t>
            </a:r>
            <a:r>
              <a:rPr lang="zh-TW" altLang="en-US" dirty="0" smtClean="0">
                <a:solidFill>
                  <a:schemeClr val="bg1">
                    <a:lumMod val="85000"/>
                  </a:schemeClr>
                </a:solidFill>
              </a:rPr>
              <a:t>可以連線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MSSQL </a:t>
            </a:r>
          </a:p>
          <a:p>
            <a:pPr lvl="1"/>
            <a:endParaRPr lang="en-US" altLang="zh-TW" dirty="0" smtClean="0"/>
          </a:p>
          <a:p>
            <a:r>
              <a:rPr lang="zh-TW" altLang="en-US" dirty="0" smtClean="0"/>
              <a:t>實驗結果</a:t>
            </a:r>
            <a:r>
              <a:rPr lang="en-US" altLang="zh-TW" dirty="0"/>
              <a:t>: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三、實驗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225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44475"/>
            <a:ext cx="8064896" cy="57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1D9DF38D-F7FF-4267-8FF3-7B9640834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實驗 </a:t>
            </a:r>
            <a:r>
              <a:rPr lang="en-US" altLang="zh-TW" dirty="0" err="1" smtClean="0"/>
              <a:t>Sql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sz="1200" dirty="0" smtClean="0"/>
          </a:p>
          <a:p>
            <a:pPr marL="457200" lvl="1" indent="0">
              <a:buNone/>
            </a:pPr>
            <a:r>
              <a:rPr lang="en-US" altLang="zh-TW" sz="1200" dirty="0" smtClean="0"/>
              <a:t>SELECT </a:t>
            </a:r>
            <a:endParaRPr lang="en-US" altLang="zh-TW" sz="1200" dirty="0"/>
          </a:p>
          <a:p>
            <a:pPr marL="457200" lvl="1" indent="0">
              <a:buNone/>
            </a:pPr>
            <a:r>
              <a:rPr lang="en-US" altLang="zh-TW" sz="1200" dirty="0"/>
              <a:t>TK.TL_ID,</a:t>
            </a:r>
          </a:p>
          <a:p>
            <a:pPr marL="457200" lvl="1" indent="0">
              <a:buNone/>
            </a:pPr>
            <a:r>
              <a:rPr lang="en-US" altLang="zh-TW" sz="1200" dirty="0"/>
              <a:t>ISNULL(</a:t>
            </a:r>
            <a:r>
              <a:rPr lang="en-US" altLang="zh-TW" sz="1200" dirty="0" err="1"/>
              <a:t>TK.Tester_ID</a:t>
            </a:r>
            <a:r>
              <a:rPr lang="en-US" altLang="zh-TW" sz="1200" dirty="0"/>
              <a:t>, 0) as </a:t>
            </a:r>
            <a:r>
              <a:rPr lang="en-US" altLang="zh-TW" sz="1200" dirty="0" err="1"/>
              <a:t>Tester_ID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 err="1"/>
              <a:t>TK.Test_Status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/>
              <a:t>ISNULL(Running_StartTime,0) as </a:t>
            </a:r>
            <a:r>
              <a:rPr lang="en-US" altLang="zh-TW" sz="1200" dirty="0" err="1"/>
              <a:t>Running_StartTime</a:t>
            </a:r>
            <a:r>
              <a:rPr lang="en-US" altLang="zh-TW" sz="1200" dirty="0"/>
              <a:t>, </a:t>
            </a:r>
          </a:p>
          <a:p>
            <a:pPr marL="457200" lvl="1" indent="0">
              <a:buNone/>
            </a:pPr>
            <a:r>
              <a:rPr lang="en-US" altLang="zh-TW" sz="1200" dirty="0" err="1"/>
              <a:t>Test_End_Time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/>
              <a:t>(SELECT Name1 FROM </a:t>
            </a:r>
            <a:r>
              <a:rPr lang="en-US" altLang="zh-TW" sz="1200" dirty="0" err="1"/>
              <a:t>dbo.VRs_View_Code_Describe</a:t>
            </a:r>
            <a:r>
              <a:rPr lang="en-US" altLang="zh-TW" sz="1200" dirty="0"/>
              <a:t> WHERE System = 'VRS' AND Type = '101' AND Code = </a:t>
            </a:r>
            <a:r>
              <a:rPr lang="en-US" altLang="zh-TW" sz="1200" dirty="0" err="1"/>
              <a:t>TK.Test_Result</a:t>
            </a:r>
            <a:r>
              <a:rPr lang="en-US" altLang="zh-TW" sz="1200" dirty="0"/>
              <a:t>) AS </a:t>
            </a:r>
            <a:r>
              <a:rPr lang="en-US" altLang="zh-TW" sz="1200" dirty="0" err="1"/>
              <a:t>Test_Result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/>
              <a:t>(SELECT Name1 FROM </a:t>
            </a:r>
            <a:r>
              <a:rPr lang="en-US" altLang="zh-TW" sz="1200" dirty="0" err="1"/>
              <a:t>dbo.VRs_View_Code_Describe</a:t>
            </a:r>
            <a:r>
              <a:rPr lang="en-US" altLang="zh-TW" sz="1200" dirty="0"/>
              <a:t> WHERE System = 'VRS' AND Type = '100' AND Code = </a:t>
            </a:r>
            <a:r>
              <a:rPr lang="en-US" altLang="zh-TW" sz="1200" dirty="0" err="1"/>
              <a:t>TK.Test_Status</a:t>
            </a:r>
            <a:r>
              <a:rPr lang="en-US" altLang="zh-TW" sz="1200" dirty="0"/>
              <a:t>) AS Test_Status_2,</a:t>
            </a:r>
          </a:p>
          <a:p>
            <a:pPr marL="457200" lvl="1" indent="0">
              <a:buNone/>
            </a:pPr>
            <a:r>
              <a:rPr lang="en-US" altLang="zh-TW" sz="1200" dirty="0" err="1"/>
              <a:t>Tool_Name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 err="1"/>
              <a:t>Tool_Version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/>
              <a:t>ISNULL(PT.Test_Result,0) AS </a:t>
            </a:r>
            <a:r>
              <a:rPr lang="en-US" altLang="zh-TW" sz="1200" dirty="0" err="1"/>
              <a:t>Pattern_Result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/>
              <a:t>ISNULL(</a:t>
            </a:r>
            <a:r>
              <a:rPr lang="en-US" altLang="zh-TW" sz="1200" dirty="0" err="1"/>
              <a:t>PT.Pattern_Name</a:t>
            </a:r>
            <a:r>
              <a:rPr lang="en-US" altLang="zh-TW" sz="1200" dirty="0"/>
              <a:t>, 0) as </a:t>
            </a:r>
            <a:r>
              <a:rPr lang="en-US" altLang="zh-TW" sz="1200" dirty="0" err="1"/>
              <a:t>Pattern_Name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/>
              <a:t>ISNULL(PT.Test_Duration,0) AS </a:t>
            </a:r>
            <a:r>
              <a:rPr lang="en-US" altLang="zh-TW" sz="1200" dirty="0" err="1"/>
              <a:t>Pattern_Duration</a:t>
            </a:r>
            <a:endParaRPr lang="en-US" altLang="zh-TW" sz="1200" dirty="0"/>
          </a:p>
          <a:p>
            <a:pPr marL="457200" lvl="1" indent="0">
              <a:buNone/>
            </a:pPr>
            <a:r>
              <a:rPr lang="en-US" altLang="zh-TW" sz="1200" dirty="0"/>
              <a:t>FROM </a:t>
            </a:r>
            <a:r>
              <a:rPr lang="en-US" altLang="zh-TW" sz="1200" dirty="0" err="1"/>
              <a:t>dbo.VRs_View_Base_Task</a:t>
            </a:r>
            <a:r>
              <a:rPr lang="en-US" altLang="zh-TW" sz="1200" dirty="0"/>
              <a:t> AS TK</a:t>
            </a:r>
          </a:p>
          <a:p>
            <a:pPr marL="457200" lvl="1" indent="0">
              <a:buNone/>
            </a:pPr>
            <a:r>
              <a:rPr lang="en-US" altLang="zh-TW" sz="1200" dirty="0"/>
              <a:t>LEFT JOIN </a:t>
            </a:r>
            <a:r>
              <a:rPr lang="en-US" altLang="zh-TW" sz="1200" dirty="0" err="1"/>
              <a:t>dbo.Tool_List</a:t>
            </a:r>
            <a:r>
              <a:rPr lang="en-US" altLang="zh-TW" sz="1200" dirty="0"/>
              <a:t> TL ON TK.TL_ID = TL.TL_ID</a:t>
            </a:r>
          </a:p>
          <a:p>
            <a:pPr marL="457200" lvl="1" indent="0">
              <a:buNone/>
            </a:pPr>
            <a:r>
              <a:rPr lang="en-US" altLang="zh-TW" sz="1200" dirty="0"/>
              <a:t>LEFT JOIN </a:t>
            </a:r>
            <a:r>
              <a:rPr lang="en-US" altLang="zh-TW" sz="1200" dirty="0" err="1"/>
              <a:t>dbo.Pattern_List</a:t>
            </a:r>
            <a:r>
              <a:rPr lang="en-US" altLang="zh-TW" sz="1200" dirty="0"/>
              <a:t> PT ON TK.TK_ID = PT.TK_ID</a:t>
            </a:r>
            <a:endParaRPr lang="zh-TW" altLang="en-US" sz="12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505EB1EE-6B52-4B0B-BF30-50F04BD91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xmlns="" id="{297BFD06-BBDC-4F7B-A16C-C17F1DACE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三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、實驗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427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F4B1005F-4C4D-46CD-B55D-FA5AB3D9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2F60D802-BD57-4DE0-9BD5-9520DB39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xmlns="" id="{5AA7AFF9-8AF5-4802-BBEE-601EFD8F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五、實驗結果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6950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四、</a:t>
            </a:r>
            <a:r>
              <a:rPr lang="en-US" altLang="zh-TW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DB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優化順序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3442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F4B1005F-4C4D-46CD-B55D-FA5AB3D92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25" y="1052735"/>
            <a:ext cx="8835390" cy="5090369"/>
          </a:xfrm>
        </p:spPr>
        <p:txBody>
          <a:bodyPr>
            <a:no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 smtClean="0"/>
              <a:t>硬體優化</a:t>
            </a:r>
            <a:endParaRPr lang="en-US" altLang="zh-TW" sz="1600" dirty="0" smtClean="0"/>
          </a:p>
          <a:p>
            <a:pPr lvl="2">
              <a:lnSpc>
                <a:spcPct val="150000"/>
              </a:lnSpc>
            </a:pPr>
            <a:r>
              <a:rPr lang="en-US" altLang="zh-TW" sz="1400" dirty="0" smtClean="0"/>
              <a:t>SSD,CPU core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 smtClean="0"/>
              <a:t>DB server </a:t>
            </a:r>
            <a:r>
              <a:rPr lang="zh-TW" altLang="en-US" sz="1600" dirty="0" smtClean="0"/>
              <a:t>優化</a:t>
            </a:r>
            <a:endParaRPr lang="en-US" altLang="zh-TW" sz="1600" dirty="0"/>
          </a:p>
          <a:p>
            <a:pPr lvl="2">
              <a:lnSpc>
                <a:spcPct val="150000"/>
              </a:lnSpc>
            </a:pPr>
            <a:r>
              <a:rPr lang="en-US" altLang="zh-TW" sz="1400" dirty="0" smtClean="0"/>
              <a:t>table </a:t>
            </a:r>
            <a:r>
              <a:rPr lang="zh-TW" altLang="en-US" sz="1400" dirty="0" smtClean="0"/>
              <a:t>增加 </a:t>
            </a:r>
            <a:r>
              <a:rPr lang="en-US" altLang="zh-TW" sz="1400" dirty="0" smtClean="0"/>
              <a:t>index</a:t>
            </a:r>
            <a:endParaRPr lang="en-US" altLang="zh-TW" sz="1400" dirty="0"/>
          </a:p>
          <a:p>
            <a:pPr lvl="2">
              <a:lnSpc>
                <a:spcPct val="150000"/>
              </a:lnSpc>
            </a:pPr>
            <a:r>
              <a:rPr lang="zh-TW" altLang="en-US" sz="1400" dirty="0" smtClean="0"/>
              <a:t>優化</a:t>
            </a:r>
            <a:r>
              <a:rPr lang="en-US" altLang="zh-TW" sz="1400" dirty="0" smtClean="0"/>
              <a:t>slow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query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/>
              <a:t>引</a:t>
            </a:r>
            <a:r>
              <a:rPr lang="zh-TW" altLang="en-US" sz="1600" dirty="0" smtClean="0"/>
              <a:t>入</a:t>
            </a:r>
            <a:r>
              <a:rPr lang="en-US" altLang="zh-TW" sz="1600" dirty="0" smtClean="0"/>
              <a:t>cache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 smtClean="0"/>
              <a:t>服務與</a:t>
            </a:r>
            <a:r>
              <a:rPr lang="en-US" altLang="zh-TW" sz="1600" dirty="0" smtClean="0"/>
              <a:t>DB table</a:t>
            </a:r>
            <a:r>
              <a:rPr lang="zh-TW" altLang="en-US" sz="1600" dirty="0" smtClean="0"/>
              <a:t>優化</a:t>
            </a:r>
            <a:endParaRPr lang="en-US" altLang="zh-TW" sz="1600" dirty="0" smtClean="0"/>
          </a:p>
          <a:p>
            <a:pPr lvl="2">
              <a:lnSpc>
                <a:spcPct val="150000"/>
              </a:lnSpc>
            </a:pPr>
            <a:r>
              <a:rPr lang="zh-TW" altLang="en-US" sz="1400" dirty="0" smtClean="0"/>
              <a:t>重構業務邏輯</a:t>
            </a:r>
            <a:endParaRPr lang="en-US" altLang="zh-TW" sz="1400" dirty="0" smtClean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 smtClean="0"/>
              <a:t>評估分庫、分表</a:t>
            </a:r>
            <a:r>
              <a:rPr lang="en-US" altLang="zh-TW" sz="1600" dirty="0" smtClean="0"/>
              <a:t>(</a:t>
            </a:r>
            <a:r>
              <a:rPr lang="en-US" altLang="zh-TW" sz="1600" dirty="0"/>
              <a:t>DB cluster</a:t>
            </a:r>
            <a:r>
              <a:rPr lang="en-US" altLang="zh-TW" sz="1600" dirty="0" smtClean="0"/>
              <a:t>)</a:t>
            </a:r>
          </a:p>
          <a:p>
            <a:pPr lvl="2">
              <a:lnSpc>
                <a:spcPct val="150000"/>
              </a:lnSpc>
            </a:pPr>
            <a:r>
              <a:rPr lang="zh-TW" altLang="en-US" sz="1400" dirty="0" smtClean="0"/>
              <a:t>讀寫分離</a:t>
            </a:r>
            <a:endParaRPr lang="en-US" altLang="zh-TW" sz="1400" dirty="0" smtClean="0"/>
          </a:p>
          <a:p>
            <a:pPr lvl="2">
              <a:lnSpc>
                <a:spcPct val="150000"/>
              </a:lnSpc>
            </a:pPr>
            <a:r>
              <a:rPr lang="zh-TW" altLang="en-US" sz="1400" dirty="0" smtClean="0"/>
              <a:t>水平、垂直分表</a:t>
            </a:r>
            <a:endParaRPr lang="en-US" altLang="zh-TW" sz="1400" dirty="0" smtClean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2F60D802-BD57-4DE0-9BD5-9520DB39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xmlns="" id="{5AA7AFF9-8AF5-4802-BBEE-601EFD8F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四、</a:t>
            </a:r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DB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優化順序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741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五、其他</a:t>
            </a:r>
            <a:r>
              <a:rPr lang="en-US" altLang="zh-TW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Redis</a:t>
            </a:r>
            <a:r>
              <a:rPr lang="zh-TW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應用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005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xmlns="" id="{9840DFE5-C596-4E7A-B401-664C1BF5B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142" y="1791589"/>
            <a:ext cx="4809961" cy="37267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RDBMS vs </a:t>
            </a:r>
            <a:r>
              <a:rPr lang="en-US" altLang="zh-TW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NoSQL</a:t>
            </a:r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二、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Redis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簡介</a:t>
            </a:r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三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實驗</a:t>
            </a:r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四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DB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優化順序</a:t>
            </a:r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五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、其他</a:t>
            </a:r>
            <a:r>
              <a:rPr lang="en-US" altLang="zh-TW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Redis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應用</a:t>
            </a:r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六、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參考資料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9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六、參考資料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52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EE7CFF98-A853-463A-8B0E-ED86ADF5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https://ithelp.ithome.com.tw/users/20111658/ironman/4426?page=2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5AC0DB73-1CD3-407F-91E1-FD5462ED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xmlns="" id="{F65EE74C-2074-467A-9569-2DA67881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七、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參考資料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1377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9A7D8F4D-B521-4667-8C6A-7583CC746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Redis </a:t>
            </a:r>
            <a:r>
              <a:rPr lang="zh-TW" altLang="en-US" dirty="0"/>
              <a:t>資料操作教學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https://try.redis.io/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2370140F-E711-461D-AFC1-0A619220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xmlns="" id="{5F1A22DD-1BC4-4C22-BE67-077DA7DCD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</a:p>
        </p:txBody>
      </p:sp>
    </p:spTree>
    <p:extLst>
      <p:ext uri="{BB962C8B-B14F-4D97-AF65-F5344CB8AC3E}">
        <p14:creationId xmlns:p14="http://schemas.microsoft.com/office/powerpoint/2010/main" val="1368859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1B4B0900-C1B3-473E-9BDA-BDE022CF1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支援模式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單一節點，可擴充快取大小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雙節點，支援容錯能力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容量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250MB, 1GB, 2.8GB, 6GB, 13GB, 26GB, 55GB</a:t>
            </a:r>
          </a:p>
          <a:p>
            <a:pPr lvl="1"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A859B2E3-A81F-414D-91D3-79C333D0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xmlns="" id="{785E62A7-636D-44F4-9613-A90F30A1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六、業界實例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</a:t>
            </a:r>
            <a:r>
              <a:rPr lang="en-US" altLang="zh-TW" dirty="0"/>
              <a:t>Microsoft Azure Redis Cache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3073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809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F3BD281D-A893-480D-A0DF-99414C4F4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90" y="908720"/>
            <a:ext cx="8835390" cy="5198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越來越多的使用者及新增加的應用程式、功能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資料庫端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r>
              <a:rPr lang="zh-TW" altLang="en-US" dirty="0"/>
              <a:t>大量資料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r>
              <a:rPr lang="zh-TW" altLang="en-US" dirty="0"/>
              <a:t>大量資料表、</a:t>
            </a:r>
            <a:r>
              <a:rPr lang="en-US" altLang="zh-TW" dirty="0"/>
              <a:t>schema</a:t>
            </a:r>
            <a:r>
              <a:rPr lang="zh-TW" altLang="en-US" dirty="0"/>
              <a:t>變動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r>
              <a:rPr lang="zh-TW" altLang="en-US" dirty="0"/>
              <a:t>大量資源以支援低延遲 </a:t>
            </a:r>
            <a:r>
              <a:rPr lang="en-US" altLang="zh-TW" dirty="0"/>
              <a:t>response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應用程式端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r>
              <a:rPr lang="zh-TW" altLang="en-US" dirty="0"/>
              <a:t>彈性的 </a:t>
            </a:r>
            <a:r>
              <a:rPr lang="en-US" altLang="zh-TW" dirty="0"/>
              <a:t>data model</a:t>
            </a:r>
          </a:p>
          <a:p>
            <a:pPr lvl="2">
              <a:lnSpc>
                <a:spcPct val="150000"/>
              </a:lnSpc>
            </a:pPr>
            <a:r>
              <a:rPr lang="zh-TW" altLang="en-US" dirty="0"/>
              <a:t>簡易開發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r>
              <a:rPr lang="zh-TW" altLang="en-US" dirty="0"/>
              <a:t>精實可擴充的流程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9AF7D5AC-F6EB-4AE9-AFC5-B88EC455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B231390-6339-4808-B926-82FD4651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適用場景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898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降低系統</a:t>
            </a:r>
            <a:r>
              <a:rPr lang="en-US" altLang="zh-TW" dirty="0"/>
              <a:t>scaling</a:t>
            </a:r>
            <a:r>
              <a:rPr lang="zh-TW" altLang="en-US" dirty="0"/>
              <a:t>的資料管理成本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69D7524D-132A-442D-A3FE-D858E035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Redis</a:t>
            </a:r>
            <a:r>
              <a:rPr lang="zh-TW" altLang="en-US" dirty="0"/>
              <a:t> 優點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97" b="97552" l="2009" r="97098">
                        <a14:foregroundMark x1="68973" y1="17832" x2="74777" y2="63986"/>
                        <a14:foregroundMark x1="82366" y1="27972" x2="66964" y2="62937"/>
                        <a14:foregroundMark x1="88393" y1="31469" x2="71652" y2="83566"/>
                        <a14:foregroundMark x1="62723" y1="23427" x2="69643" y2="74126"/>
                        <a14:foregroundMark x1="67634" y1="79371" x2="67634" y2="69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7290" y="3058224"/>
            <a:ext cx="2481506" cy="15841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5" b="97105" l="2367" r="98225">
                        <a14:foregroundMark x1="14398" y1="8684" x2="45168" y2="13947"/>
                        <a14:foregroundMark x1="57594" y1="12895" x2="85207" y2="13947"/>
                        <a14:foregroundMark x1="12623" y1="31316" x2="38067" y2="33684"/>
                        <a14:foregroundMark x1="60947" y1="31316" x2="89941" y2="31316"/>
                        <a14:foregroundMark x1="10256" y1="48421" x2="45759" y2="49737"/>
                        <a14:foregroundMark x1="59566" y1="50263" x2="92505" y2="50263"/>
                        <a14:foregroundMark x1="54635" y1="55000" x2="84813" y2="55000"/>
                        <a14:foregroundMark x1="8284" y1="54474" x2="45365" y2="55526"/>
                        <a14:foregroundMark x1="11243" y1="70263" x2="45957" y2="70526"/>
                        <a14:foregroundMark x1="10256" y1="66053" x2="44181" y2="67105"/>
                        <a14:foregroundMark x1="7298" y1="67105" x2="16174" y2="72632"/>
                        <a14:foregroundMark x1="19329" y1="73947" x2="30178" y2="73421"/>
                        <a14:foregroundMark x1="9665" y1="88684" x2="42801" y2="85263"/>
                        <a14:foregroundMark x1="40631" y1="90789" x2="8087" y2="81053"/>
                        <a14:foregroundMark x1="44181" y1="89474" x2="42801" y2="79211"/>
                        <a14:foregroundMark x1="58383" y1="86053" x2="90730" y2="88158"/>
                        <a14:foregroundMark x1="89152" y1="85526" x2="56805" y2="83158"/>
                        <a14:foregroundMark x1="54832" y1="90263" x2="84615" y2="88684"/>
                        <a14:foregroundMark x1="10454" y1="13684" x2="28797" y2="17105"/>
                        <a14:foregroundMark x1="56213" y1="68684" x2="67850" y2="64474"/>
                        <a14:backgroundMark x1="61538" y1="77895" x2="61538" y2="778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0261" y="2814502"/>
            <a:ext cx="2763977" cy="2071620"/>
          </a:xfrm>
          <a:prstGeom prst="rect">
            <a:avLst/>
          </a:prstGeom>
        </p:spPr>
      </p:pic>
      <p:sp>
        <p:nvSpPr>
          <p:cNvPr id="7" name="內容版面配置區 1"/>
          <p:cNvSpPr txBox="1">
            <a:spLocks/>
          </p:cNvSpPr>
          <p:nvPr/>
        </p:nvSpPr>
        <p:spPr>
          <a:xfrm>
            <a:off x="6109726" y="2330283"/>
            <a:ext cx="2259070" cy="727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dirty="0"/>
              <a:t>可擴充性模組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3429786" y="2249311"/>
            <a:ext cx="2284452" cy="625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dirty="0"/>
              <a:t>資料結構簡易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1145334" y="2249311"/>
            <a:ext cx="2284452" cy="625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dirty="0"/>
              <a:t>效能</a:t>
            </a:r>
          </a:p>
        </p:txBody>
      </p:sp>
    </p:spTree>
    <p:extLst>
      <p:ext uri="{BB962C8B-B14F-4D97-AF65-F5344CB8AC3E}">
        <p14:creationId xmlns:p14="http://schemas.microsoft.com/office/powerpoint/2010/main" val="411688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使用時機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頻繁讀取，較少寫入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User sessions</a:t>
            </a:r>
            <a:r>
              <a:rPr lang="zh-TW" altLang="en-US" dirty="0"/>
              <a:t>之間的資料共享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如</a:t>
            </a:r>
            <a:r>
              <a:rPr lang="en-US" altLang="zh-TW" dirty="0"/>
              <a:t>: </a:t>
            </a:r>
            <a:r>
              <a:rPr lang="zh-TW" altLang="en-US" dirty="0"/>
              <a:t>檔案、圖片、影音檔、報表等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Look-aside/write-through cache 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50A3EFDC-F8AA-43AE-92BE-C82370EAC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Redis</a:t>
            </a:r>
            <a:r>
              <a:rPr lang="zh-TW" altLang="en-US" dirty="0"/>
              <a:t> </a:t>
            </a:r>
            <a:r>
              <a:rPr lang="en-US" altLang="zh-TW" dirty="0"/>
              <a:t>Use case – Cache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0675" t="16622" r="15181"/>
          <a:stretch/>
        </p:blipFill>
        <p:spPr>
          <a:xfrm>
            <a:off x="433109" y="3967827"/>
            <a:ext cx="4105414" cy="177897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0101" t="13674" r="17407"/>
          <a:stretch/>
        </p:blipFill>
        <p:spPr>
          <a:xfrm>
            <a:off x="4538523" y="3861048"/>
            <a:ext cx="3890020" cy="188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38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/>
              <a:t>找出應用程式內經常重複讀取的</a:t>
            </a:r>
            <a:r>
              <a:rPr lang="en-US" altLang="zh-TW" sz="1800" dirty="0"/>
              <a:t>data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/>
              <a:t>定義 </a:t>
            </a:r>
            <a:r>
              <a:rPr lang="en-US" altLang="zh-TW" sz="1800" dirty="0"/>
              <a:t>key</a:t>
            </a:r>
            <a:r>
              <a:rPr lang="zh-TW" altLang="en-US" sz="1800" dirty="0"/>
              <a:t> </a:t>
            </a:r>
            <a:r>
              <a:rPr lang="en-US" altLang="zh-TW" sz="1800" dirty="0"/>
              <a:t>format</a:t>
            </a:r>
            <a:r>
              <a:rPr lang="zh-TW" altLang="en-US" sz="1800" dirty="0"/>
              <a:t> 以存取</a:t>
            </a:r>
            <a:r>
              <a:rPr lang="en-US" altLang="zh-TW" sz="1800" dirty="0"/>
              <a:t>cache</a:t>
            </a:r>
            <a:r>
              <a:rPr lang="zh-TW" altLang="en-US" sz="1800" dirty="0"/>
              <a:t>裡的</a:t>
            </a:r>
            <a:r>
              <a:rPr lang="en-US" altLang="zh-TW" sz="1800" dirty="0"/>
              <a:t>data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/>
              <a:t>找出對的資料結構</a:t>
            </a:r>
            <a:endParaRPr lang="en-US" altLang="zh-TW" sz="1800" dirty="0"/>
          </a:p>
          <a:p>
            <a:pPr lvl="1">
              <a:lnSpc>
                <a:spcPct val="150000"/>
              </a:lnSpc>
            </a:pPr>
            <a:r>
              <a:rPr lang="zh-TW" altLang="en-US" sz="1600" dirty="0"/>
              <a:t>如</a:t>
            </a:r>
            <a:r>
              <a:rPr lang="en-US" altLang="zh-TW" sz="1600" dirty="0"/>
              <a:t>:</a:t>
            </a:r>
            <a:r>
              <a:rPr lang="zh-TW" altLang="en-US" sz="1600" dirty="0"/>
              <a:t> </a:t>
            </a:r>
            <a:r>
              <a:rPr lang="en-US" altLang="zh-TW" sz="1600" dirty="0"/>
              <a:t>hash, sorted set…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/>
              <a:t>定義資料存活時間</a:t>
            </a:r>
            <a:r>
              <a:rPr lang="en-US" altLang="zh-TW" sz="1800" dirty="0"/>
              <a:t>(time-to-live, TTL)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/>
              <a:t>制定</a:t>
            </a:r>
            <a:r>
              <a:rPr lang="en-US" altLang="zh-TW" sz="1800" dirty="0"/>
              <a:t>eviction policy</a:t>
            </a:r>
          </a:p>
          <a:p>
            <a:pPr lvl="1">
              <a:lnSpc>
                <a:spcPct val="150000"/>
              </a:lnSpc>
            </a:pPr>
            <a:r>
              <a:rPr lang="zh-TW" altLang="en-US" sz="1400" dirty="0"/>
              <a:t>當快取滿載哪些資料應被剔除</a:t>
            </a:r>
            <a:endParaRPr lang="en-US" altLang="zh-TW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/>
              <a:t>實行</a:t>
            </a:r>
            <a:r>
              <a:rPr lang="en-US" altLang="zh-TW" sz="1800" dirty="0"/>
              <a:t>read/write logic</a:t>
            </a:r>
          </a:p>
          <a:p>
            <a:pPr lvl="1">
              <a:lnSpc>
                <a:spcPct val="150000"/>
              </a:lnSpc>
            </a:pPr>
            <a:r>
              <a:rPr lang="en-US" altLang="zh-TW" sz="1600" dirty="0"/>
              <a:t>data</a:t>
            </a:r>
            <a:r>
              <a:rPr lang="zh-TW" altLang="en-US" sz="1600" dirty="0"/>
              <a:t> </a:t>
            </a:r>
            <a:r>
              <a:rPr lang="en-US" altLang="zh-TW" sz="1600" dirty="0"/>
              <a:t>access/link layer</a:t>
            </a:r>
          </a:p>
          <a:p>
            <a:pPr marL="457200" indent="-457200">
              <a:buFont typeface="+mj-lt"/>
              <a:buAutoNum type="arabicPeriod"/>
            </a:pPr>
            <a:endParaRPr lang="zh-TW" altLang="en-US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BE9BEE4A-F130-4A56-B491-DD95E2EB3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如何設計</a:t>
            </a:r>
            <a:r>
              <a:rPr lang="en-US" altLang="zh-TW" dirty="0" err="1"/>
              <a:t>Redis</a:t>
            </a:r>
            <a:r>
              <a:rPr lang="en-US" altLang="zh-TW" dirty="0"/>
              <a:t> cache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969" y="1124744"/>
            <a:ext cx="3302219" cy="344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14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Tracking </a:t>
            </a:r>
            <a:r>
              <a:rPr lang="zh-TW" altLang="en-US" dirty="0"/>
              <a:t>分為以下兩種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b="1" dirty="0"/>
              <a:t>default mode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en-US" altLang="zh-TW" dirty="0"/>
              <a:t>server</a:t>
            </a:r>
            <a:r>
              <a:rPr lang="zh-TW" altLang="en-US" dirty="0"/>
              <a:t> 會記錄 </a:t>
            </a:r>
            <a:r>
              <a:rPr lang="en-US" altLang="zh-TW" dirty="0" err="1"/>
              <a:t>clinet</a:t>
            </a:r>
            <a:r>
              <a:rPr lang="en-US" altLang="zh-TW" dirty="0"/>
              <a:t> </a:t>
            </a:r>
            <a:r>
              <a:rPr lang="zh-TW" altLang="en-US" dirty="0"/>
              <a:t>已存取的</a:t>
            </a:r>
            <a:r>
              <a:rPr lang="en-US" altLang="zh-TW" dirty="0"/>
              <a:t>key</a:t>
            </a:r>
            <a:r>
              <a:rPr lang="zh-TW" altLang="en-US" dirty="0"/>
              <a:t>，當</a:t>
            </a:r>
            <a:r>
              <a:rPr lang="en-US" altLang="zh-TW" dirty="0"/>
              <a:t>key</a:t>
            </a:r>
            <a:r>
              <a:rPr lang="zh-TW" altLang="en-US" dirty="0"/>
              <a:t>有更改，就會送出訊息使存在</a:t>
            </a:r>
            <a:r>
              <a:rPr lang="en-US" altLang="zh-TW" dirty="0"/>
              <a:t>client</a:t>
            </a:r>
            <a:r>
              <a:rPr lang="zh-TW" altLang="en-US" dirty="0"/>
              <a:t> </a:t>
            </a:r>
            <a:r>
              <a:rPr lang="en-US" altLang="zh-TW" dirty="0"/>
              <a:t>cache</a:t>
            </a:r>
            <a:r>
              <a:rPr lang="zh-TW" altLang="en-US"/>
              <a:t>的 </a:t>
            </a:r>
            <a:r>
              <a:rPr lang="en-US" altLang="zh-TW" dirty="0"/>
              <a:t>key</a:t>
            </a:r>
            <a:r>
              <a:rPr lang="zh-TW" altLang="en-US" dirty="0"/>
              <a:t>失效</a:t>
            </a:r>
            <a:endParaRPr lang="en-US" altLang="zh-TW" dirty="0"/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zh-TW" altLang="en-US" dirty="0"/>
              <a:t>會耗費</a:t>
            </a:r>
            <a:r>
              <a:rPr lang="en-US" altLang="zh-TW" dirty="0"/>
              <a:t>server</a:t>
            </a:r>
            <a:r>
              <a:rPr lang="zh-TW" altLang="en-US" dirty="0"/>
              <a:t>的記憶體資源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b="1" dirty="0"/>
              <a:t>broadcasting mode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en-US" altLang="zh-TW" dirty="0"/>
              <a:t>server </a:t>
            </a:r>
            <a:r>
              <a:rPr lang="zh-TW" altLang="en-US" dirty="0"/>
              <a:t>不會記錄</a:t>
            </a:r>
            <a:r>
              <a:rPr lang="en-US" altLang="zh-TW" dirty="0"/>
              <a:t>client</a:t>
            </a:r>
            <a:r>
              <a:rPr lang="zh-TW" altLang="en-US" dirty="0"/>
              <a:t>存取的</a:t>
            </a:r>
            <a:r>
              <a:rPr lang="en-US" altLang="zh-TW" dirty="0"/>
              <a:t>key</a:t>
            </a:r>
            <a:r>
              <a:rPr lang="zh-TW" altLang="en-US" dirty="0"/>
              <a:t>，是由</a:t>
            </a:r>
            <a:r>
              <a:rPr lang="en-US" altLang="zh-TW" dirty="0"/>
              <a:t>client </a:t>
            </a:r>
            <a:r>
              <a:rPr lang="zh-TW" altLang="en-US" dirty="0"/>
              <a:t>訂閱</a:t>
            </a:r>
            <a:r>
              <a:rPr lang="en-US" altLang="zh-TW" dirty="0"/>
              <a:t>key</a:t>
            </a:r>
            <a:r>
              <a:rPr lang="zh-TW" altLang="en-US" dirty="0"/>
              <a:t>的</a:t>
            </a:r>
            <a:r>
              <a:rPr lang="en-US" altLang="zh-TW" dirty="0"/>
              <a:t>prefix</a:t>
            </a:r>
            <a:r>
              <a:rPr lang="zh-TW" altLang="en-US" dirty="0"/>
              <a:t>，在每次 </a:t>
            </a:r>
            <a:r>
              <a:rPr lang="en-US" altLang="zh-TW" dirty="0"/>
              <a:t>key prefix matching</a:t>
            </a:r>
            <a:r>
              <a:rPr lang="zh-TW" altLang="en-US" dirty="0"/>
              <a:t> 時寄送通知給</a:t>
            </a:r>
            <a:r>
              <a:rPr lang="en-US" altLang="zh-TW" dirty="0"/>
              <a:t>client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F144549E-F05C-4A3A-BD70-34B1AF5CF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Redis</a:t>
            </a:r>
            <a:r>
              <a:rPr lang="en-US" altLang="zh-TW" dirty="0"/>
              <a:t> cache</a:t>
            </a:r>
            <a:r>
              <a:rPr lang="zh-TW" altLang="en-US" dirty="0"/>
              <a:t>模式</a:t>
            </a:r>
          </a:p>
        </p:txBody>
      </p:sp>
    </p:spTree>
    <p:extLst>
      <p:ext uri="{BB962C8B-B14F-4D97-AF65-F5344CB8AC3E}">
        <p14:creationId xmlns:p14="http://schemas.microsoft.com/office/powerpoint/2010/main" val="1093853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</a:t>
            </a:r>
            <a:r>
              <a:rPr lang="zh-TW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TW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altLang="zh-TW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RDBMS 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 </a:t>
            </a:r>
            <a:r>
              <a:rPr lang="en-US" altLang="zh-TW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NoSQL</a:t>
            </a:r>
            <a:endParaRPr lang="en-US" altLang="zh-TW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807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降低系統</a:t>
            </a:r>
            <a:r>
              <a:rPr lang="en-US" altLang="zh-TW" dirty="0"/>
              <a:t>scaling</a:t>
            </a:r>
            <a:r>
              <a:rPr lang="zh-TW" altLang="en-US" dirty="0"/>
              <a:t>的資料管理成本</a:t>
            </a:r>
            <a:endParaRPr lang="en-US" altLang="zh-TW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效能</a:t>
            </a:r>
            <a:r>
              <a:rPr lang="en-US" altLang="zh-TW" dirty="0"/>
              <a:t>(</a:t>
            </a:r>
            <a:r>
              <a:rPr lang="en-US" altLang="zh-TW" dirty="0" err="1"/>
              <a:t>NoSQL</a:t>
            </a:r>
            <a:r>
              <a:rPr lang="en-US" altLang="zh-TW" dirty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資料結構簡單</a:t>
            </a:r>
            <a:endParaRPr lang="en-US" altLang="zh-TW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可擴充性模組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353EFE9-4298-4229-83F7-73397C41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Redis</a:t>
            </a:r>
            <a:r>
              <a:rPr lang="zh-TW" altLang="en-US" dirty="0"/>
              <a:t> 優點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338" y="3284984"/>
            <a:ext cx="2481506" cy="15841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232" y="3140968"/>
            <a:ext cx="2763977" cy="207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76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DAB940A1-2216-4A7D-9686-250CE637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951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649FFAAE-A12D-419F-9154-4589F619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331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02015F4B-CAB3-4A97-A9A4-C4EBB4E2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Redis</a:t>
            </a:r>
            <a:r>
              <a:rPr lang="zh-TW" altLang="en-US" dirty="0"/>
              <a:t> </a:t>
            </a:r>
            <a:r>
              <a:rPr lang="en-US" altLang="zh-TW" dirty="0"/>
              <a:t>use case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9354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Redislabs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Open source home and commercial provider of </a:t>
            </a:r>
            <a:r>
              <a:rPr lang="en-US" altLang="zh-TW" dirty="0" err="1"/>
              <a:t>redis</a:t>
            </a:r>
            <a:r>
              <a:rPr lang="en-US" altLang="zh-TW" dirty="0"/>
              <a:t> enterprise technology, platform, product &amp; services.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D03331E8-A3BD-4B67-8FD9-8E46A1AE9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</a:p>
        </p:txBody>
      </p:sp>
    </p:spTree>
    <p:extLst>
      <p:ext uri="{BB962C8B-B14F-4D97-AF65-F5344CB8AC3E}">
        <p14:creationId xmlns:p14="http://schemas.microsoft.com/office/powerpoint/2010/main" val="3992118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畫架構圖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874535CE-848D-43B9-8F90-371117A13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實驗方法</a:t>
            </a:r>
          </a:p>
        </p:txBody>
      </p:sp>
    </p:spTree>
    <p:extLst>
      <p:ext uri="{BB962C8B-B14F-4D97-AF65-F5344CB8AC3E}">
        <p14:creationId xmlns:p14="http://schemas.microsoft.com/office/powerpoint/2010/main" val="2296589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840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New Branch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993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點選</a:t>
            </a:r>
            <a:r>
              <a:rPr lang="en-US" altLang="zh-TW" dirty="0"/>
              <a:t>New</a:t>
            </a:r>
            <a:r>
              <a:rPr lang="zh-TW" altLang="en-US" dirty="0"/>
              <a:t> </a:t>
            </a:r>
            <a:r>
              <a:rPr lang="en-US" altLang="zh-TW" dirty="0"/>
              <a:t>branch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6FC450C-5EFF-461A-9126-6C34E99F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New Branch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56792"/>
            <a:ext cx="7204762" cy="44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76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/>
              <a:t>Branch Naming Rule: </a:t>
            </a:r>
            <a:r>
              <a:rPr lang="en-US" altLang="zh-TW" sz="1800" dirty="0" err="1"/>
              <a:t>Name_JIRASummary</a:t>
            </a:r>
            <a:r>
              <a:rPr lang="en-US" altLang="zh-TW" sz="1800" dirty="0"/>
              <a:t>.(</a:t>
            </a:r>
            <a:r>
              <a:rPr lang="en-US" altLang="zh-TW" sz="1800" dirty="0" err="1"/>
              <a:t>ex.Shebo_TIC_Alarm_Mail</a:t>
            </a:r>
            <a:r>
              <a:rPr lang="en-US" altLang="zh-TW" sz="1800" dirty="0"/>
              <a:t>)</a:t>
            </a:r>
          </a:p>
          <a:p>
            <a:r>
              <a:rPr lang="en-US" altLang="zh-TW" sz="1800" dirty="0"/>
              <a:t>Branch name</a:t>
            </a:r>
            <a:r>
              <a:rPr lang="zh-TW" altLang="en-US" sz="1800" dirty="0"/>
              <a:t>不能有空白字元</a:t>
            </a:r>
            <a:endParaRPr lang="en-US" altLang="zh-TW" sz="18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7AB75AE3-1648-4B0F-909D-23148DDDB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New Branch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62644"/>
            <a:ext cx="8375674" cy="42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0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826255"/>
              </p:ext>
            </p:extLst>
          </p:nvPr>
        </p:nvGraphicFramePr>
        <p:xfrm>
          <a:off x="683568" y="1772816"/>
          <a:ext cx="7704855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271"/>
                <a:gridCol w="3046200"/>
                <a:gridCol w="3456384"/>
              </a:tblGrid>
              <a:tr h="41780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RDBMS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NoSQL</a:t>
                      </a:r>
                      <a:endParaRPr lang="zh-TW" altLang="en-US" dirty="0"/>
                    </a:p>
                  </a:txBody>
                  <a:tcPr/>
                </a:tc>
              </a:tr>
              <a:tr h="1339269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劣勢</a:t>
                      </a:r>
                      <a:endParaRPr lang="zh-TW" altLang="en-US" b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無法應對大量集中的讀寫</a:t>
                      </a:r>
                      <a:endParaRPr lang="en-US" altLang="zh-TW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資料表最大儲存量限制</a:t>
                      </a:r>
                      <a:endParaRPr lang="en-US" altLang="zh-TW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維護成本高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無關聯資料</a:t>
                      </a:r>
                      <a:endParaRPr lang="en-US" altLang="zh-TW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不支援標準</a:t>
                      </a:r>
                      <a:r>
                        <a:rPr lang="en-US" altLang="zh-TW" dirty="0" smtClean="0"/>
                        <a:t>SQL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資料可能會不一致</a:t>
                      </a:r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無豐富資料類型</a:t>
                      </a:r>
                      <a:endParaRPr lang="en-US" altLang="zh-TW" dirty="0" smtClean="0"/>
                    </a:p>
                  </a:txBody>
                  <a:tcPr anchor="ctr"/>
                </a:tc>
              </a:tr>
              <a:tr h="1339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優勢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關聯式資料</a:t>
                      </a:r>
                      <a:endParaRPr lang="en-US" altLang="zh-TW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支援</a:t>
                      </a:r>
                      <a:r>
                        <a:rPr lang="en-US" altLang="zh-TW" dirty="0" smtClean="0"/>
                        <a:t>SQL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</a:t>
                      </a:r>
                      <a:r>
                        <a:rPr lang="zh-TW" altLang="en-US" dirty="0" smtClean="0"/>
                        <a:t> 支持每秒上萬次讀寫</a:t>
                      </a:r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2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 資料儲存格式靈活</a:t>
                      </a:r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 支援高可用性架構</a:t>
                      </a:r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 免費開放原始碼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一、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RDBMS vs </a:t>
            </a:r>
            <a:r>
              <a:rPr lang="en-US" altLang="zh-TW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NoSQL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632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新建完成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2F437924-A66B-479A-9239-58A7B712E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New Branch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854081" cy="420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18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從這裡可以刪除</a:t>
            </a:r>
            <a:r>
              <a:rPr lang="en-US" altLang="zh-TW" dirty="0"/>
              <a:t>branch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454E1624-CD9C-45B2-B04E-BD513DC3A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New Branch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50" y="1556792"/>
            <a:ext cx="8694611" cy="384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22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 Code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046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F3BD281D-A893-480D-A0DF-99414C4F4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90" y="908720"/>
            <a:ext cx="8835390" cy="5198629"/>
          </a:xfrm>
        </p:spPr>
        <p:txBody>
          <a:bodyPr/>
          <a:lstStyle/>
          <a:p>
            <a:r>
              <a:rPr lang="zh-TW" altLang="en-US" dirty="0"/>
              <a:t>到首頁找到要</a:t>
            </a:r>
            <a:r>
              <a:rPr lang="en-US" altLang="zh-TW" dirty="0"/>
              <a:t>download code</a:t>
            </a:r>
            <a:r>
              <a:rPr lang="zh-TW" altLang="en-US" dirty="0"/>
              <a:t>的專案</a:t>
            </a:r>
            <a:endParaRPr lang="en-US" altLang="zh-TW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3BBBB132-8033-46AB-B1BB-16DEC28E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B231390-6339-4808-B926-82FD4651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 Code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84784"/>
            <a:ext cx="7898115" cy="405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49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Clone</a:t>
            </a:r>
            <a:r>
              <a:rPr lang="zh-TW" altLang="en-US" dirty="0"/>
              <a:t>這裡複製</a:t>
            </a:r>
            <a:r>
              <a:rPr lang="en-US" altLang="zh-TW" dirty="0"/>
              <a:t>HTTP</a:t>
            </a:r>
            <a:r>
              <a:rPr lang="zh-TW" altLang="en-US" dirty="0"/>
              <a:t>這一個網址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9A2E5AD6-D993-4BAB-AD35-0EB63E4A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 Code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4" y="1628800"/>
            <a:ext cx="8185175" cy="405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63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在自己本機的新資料夾，點選右鍵</a:t>
            </a:r>
            <a:r>
              <a:rPr lang="en-US" altLang="zh-TW" dirty="0" err="1"/>
              <a:t>Git</a:t>
            </a:r>
            <a:r>
              <a:rPr lang="en-US" altLang="zh-TW" dirty="0"/>
              <a:t> Clone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28AA4258-5B03-4502-A4BF-9E8F76D7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 Code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324713" cy="42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6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1800" dirty="0"/>
              <a:t>將複製的</a:t>
            </a:r>
            <a:r>
              <a:rPr lang="en-US" altLang="zh-TW" sz="1800" dirty="0"/>
              <a:t>HTTP</a:t>
            </a:r>
            <a:r>
              <a:rPr lang="zh-TW" altLang="en-US" sz="1800" dirty="0"/>
              <a:t>網址貼到</a:t>
            </a:r>
            <a:r>
              <a:rPr lang="en-US" altLang="zh-TW" sz="1800" dirty="0"/>
              <a:t>URL</a:t>
            </a:r>
          </a:p>
          <a:p>
            <a:r>
              <a:rPr lang="zh-TW" altLang="en-US" sz="1800" dirty="0"/>
              <a:t>勾選</a:t>
            </a:r>
            <a:r>
              <a:rPr lang="en-US" altLang="zh-TW" sz="1800" dirty="0"/>
              <a:t>Branch</a:t>
            </a:r>
            <a:r>
              <a:rPr lang="zh-TW" altLang="en-US" sz="1800" dirty="0"/>
              <a:t> </a:t>
            </a:r>
            <a:r>
              <a:rPr lang="en-US" altLang="zh-TW" sz="1800" dirty="0"/>
              <a:t>&amp;</a:t>
            </a:r>
            <a:r>
              <a:rPr lang="zh-TW" altLang="en-US" sz="1800" dirty="0"/>
              <a:t> 輸入要下載的</a:t>
            </a:r>
            <a:r>
              <a:rPr lang="en-US" altLang="zh-TW" sz="1800" dirty="0"/>
              <a:t>branch</a:t>
            </a:r>
            <a:r>
              <a:rPr lang="zh-TW" altLang="en-US" sz="1800" dirty="0"/>
              <a:t> </a:t>
            </a:r>
            <a:r>
              <a:rPr lang="en-US" altLang="zh-TW" sz="1800" dirty="0"/>
              <a:t>name(</a:t>
            </a:r>
            <a:r>
              <a:rPr lang="zh-TW" altLang="en-US" sz="1800" dirty="0"/>
              <a:t>如果沒有勾選的話預設會下載</a:t>
            </a:r>
            <a:r>
              <a:rPr lang="en-US" altLang="zh-TW" sz="1800" dirty="0"/>
              <a:t>master)</a:t>
            </a:r>
            <a:endParaRPr lang="zh-TW" altLang="en-US" sz="18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B864093C-950A-410B-8CEB-A81F714F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 Code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96706"/>
            <a:ext cx="8064896" cy="451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44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下載成功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51A5368F-4EED-48CC-AA18-46DF57C9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 Code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5" y="1484784"/>
            <a:ext cx="8468072" cy="473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點選右鍵從</a:t>
            </a:r>
            <a:r>
              <a:rPr lang="en-US" altLang="zh-TW" dirty="0"/>
              <a:t>“</a:t>
            </a:r>
            <a:r>
              <a:rPr lang="en-US" altLang="zh-TW" dirty="0" err="1"/>
              <a:t>Git</a:t>
            </a:r>
            <a:r>
              <a:rPr lang="zh-TW" altLang="en-US" dirty="0"/>
              <a:t> </a:t>
            </a:r>
            <a:r>
              <a:rPr lang="en-US" altLang="zh-TW" dirty="0"/>
              <a:t>Commit”</a:t>
            </a:r>
            <a:r>
              <a:rPr lang="zh-TW" altLang="en-US" dirty="0"/>
              <a:t>確認下載的</a:t>
            </a:r>
            <a:r>
              <a:rPr lang="en-US" altLang="zh-TW" dirty="0"/>
              <a:t>branch</a:t>
            </a:r>
            <a:r>
              <a:rPr lang="zh-TW" altLang="en-US" dirty="0"/>
              <a:t>是否正確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30E65C28-0016-4E7D-8C7E-DF762C757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 Code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92" y="1484784"/>
            <a:ext cx="8180040" cy="47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94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931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</a:t>
            </a:r>
            <a:r>
              <a:rPr lang="zh-TW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TW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Redis </a:t>
            </a:r>
            <a:r>
              <a:rPr lang="zh-TW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簡介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81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F3BD281D-A893-480D-A0DF-99414C4F4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90" y="908720"/>
            <a:ext cx="8835390" cy="5198629"/>
          </a:xfrm>
        </p:spPr>
        <p:txBody>
          <a:bodyPr/>
          <a:lstStyle/>
          <a:p>
            <a:r>
              <a:rPr lang="zh-TW" altLang="en-US" dirty="0"/>
              <a:t>到首頁點選新增專案按鈕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3C249032-DD6B-431F-A156-03A72689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B231390-6339-4808-B926-82FD4651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45" y="1628800"/>
            <a:ext cx="8558127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273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輸入專案名稱，設定權限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94DB684E-7DC5-4906-A59E-4D9E7DAB7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zh-TW" altLang="en-US" dirty="0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22" y="1700808"/>
            <a:ext cx="7658373" cy="39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580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新增成功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xmlns="" id="{C7973727-BC47-4C7C-A446-9F5DBE5D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30" y="1624411"/>
            <a:ext cx="8025358" cy="383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512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新增成功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0E749A92-1E25-4FF2-939F-7B56D76B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14" y="1628800"/>
            <a:ext cx="8474189" cy="348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382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Settings</a:t>
            </a:r>
            <a:r>
              <a:rPr lang="zh-TW" altLang="en-US" dirty="0"/>
              <a:t>裡可以設定此專案的權限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93E6B4D8-C6B4-4363-823B-1D7382A7C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62" y="1484784"/>
            <a:ext cx="8356693" cy="4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84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1800" dirty="0"/>
              <a:t>從</a:t>
            </a:r>
            <a:r>
              <a:rPr lang="en-US" altLang="zh-TW" sz="1800" dirty="0"/>
              <a:t>Settings</a:t>
            </a:r>
            <a:r>
              <a:rPr lang="zh-TW" altLang="en-US" sz="1800" dirty="0"/>
              <a:t>裡可以刪掉此專案，點選</a:t>
            </a:r>
            <a:r>
              <a:rPr lang="en-US" altLang="zh-TW" sz="1800" dirty="0"/>
              <a:t>Advanced</a:t>
            </a:r>
            <a:r>
              <a:rPr lang="zh-TW" altLang="en-US" sz="1800" dirty="0"/>
              <a:t>的</a:t>
            </a:r>
            <a:r>
              <a:rPr lang="en-US" altLang="zh-TW" sz="1800" dirty="0"/>
              <a:t>Expand</a:t>
            </a:r>
            <a:r>
              <a:rPr lang="zh-TW" altLang="en-US" sz="1800" dirty="0"/>
              <a:t>，拉到最下方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C259FC2A-E09B-4900-BD36-B54773494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56792"/>
            <a:ext cx="8185510" cy="44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74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Remove project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FC24943E-6A84-42B9-95B5-3E60FCB3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535828" cy="442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15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sz="3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083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申請</a:t>
            </a:r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merge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0ADAB935-D8C1-4C7E-B0FD-5419F373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82" y="1700808"/>
            <a:ext cx="8424860" cy="30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69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Source</a:t>
            </a:r>
            <a:r>
              <a:rPr lang="zh-TW" altLang="en-US" dirty="0"/>
              <a:t> </a:t>
            </a:r>
            <a:r>
              <a:rPr lang="en-US" altLang="zh-TW" dirty="0"/>
              <a:t>branch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Target</a:t>
            </a:r>
            <a:r>
              <a:rPr lang="zh-TW" altLang="en-US" dirty="0"/>
              <a:t> </a:t>
            </a:r>
            <a:r>
              <a:rPr lang="en-US" altLang="zh-TW" dirty="0"/>
              <a:t>branch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xmlns="" id="{642DC0DA-A995-42A3-ACE0-A899FC8C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45" y="1916832"/>
            <a:ext cx="829773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37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C965E49D-BB78-43E4-A3B1-C9A8F3645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/>
              <a:t>Redis(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</a:t>
            </a:r>
            <a:r>
              <a:rPr lang="en-US" altLang="zh-TW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mote 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</a:t>
            </a:r>
            <a:r>
              <a:rPr lang="en-US" altLang="zh-TW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ctionary 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</a:t>
            </a:r>
            <a:r>
              <a:rPr lang="en-US" altLang="zh-TW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erver</a:t>
            </a:r>
            <a:r>
              <a:rPr lang="en-US" altLang="zh-TW" sz="2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Open source project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Key-value</a:t>
            </a:r>
            <a:r>
              <a:rPr lang="zh-TW" altLang="en-US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in-memory cache server/database</a:t>
            </a:r>
            <a:endParaRPr lang="en-US" altLang="zh-TW" sz="20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Keys </a:t>
            </a:r>
            <a:r>
              <a:rPr lang="zh-TW" altLang="zh-TW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資料型</a:t>
            </a:r>
            <a:r>
              <a:rPr lang="zh-TW" altLang="en-US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態</a:t>
            </a:r>
            <a:r>
              <a:rPr lang="zh-TW" altLang="zh-TW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像是</a:t>
            </a:r>
            <a:r>
              <a:rPr lang="zh-TW" altLang="zh-TW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zh-TW" altLang="zh-TW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字串、雜湊、陣列、集合</a:t>
            </a:r>
            <a:r>
              <a:rPr lang="zh-TW" altLang="en-US" sz="2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等</a:t>
            </a:r>
            <a:endParaRPr lang="en-US" altLang="zh-TW" sz="20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單執行緒，</a:t>
            </a: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減少 </a:t>
            </a:r>
            <a:r>
              <a:rPr lang="en-US" altLang="zh-TW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CPU</a:t>
            </a: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的 </a:t>
            </a:r>
            <a:r>
              <a:rPr lang="en-US" altLang="zh-TW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Context </a:t>
            </a:r>
            <a:r>
              <a:rPr lang="en-US" altLang="zh-TW" sz="2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Switch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支援多種</a:t>
            </a:r>
            <a:r>
              <a:rPr lang="en-US" altLang="zh-TW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client</a:t>
            </a: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語言</a:t>
            </a:r>
            <a:endParaRPr lang="en-US" altLang="zh-TW" sz="20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dirty="0" err="1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Redis</a:t>
            </a:r>
            <a:r>
              <a:rPr lang="en-US" altLang="zh-TW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執行操作指令不分大小寫</a:t>
            </a: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en-US" altLang="zh-TW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Key</a:t>
            </a:r>
            <a:r>
              <a:rPr lang="zh-TW" altLang="en-US" sz="2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則有區分大</a:t>
            </a: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小寫</a:t>
            </a:r>
            <a:endParaRPr lang="en-US" altLang="zh-TW" sz="20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官方</a:t>
            </a:r>
            <a:r>
              <a:rPr lang="en-US" altLang="zh-TW" sz="2000" dirty="0" err="1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Redis</a:t>
            </a: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僅支援 </a:t>
            </a:r>
            <a:r>
              <a:rPr lang="en-US" altLang="zh-TW" sz="2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</a:t>
            </a:r>
            <a:r>
              <a:rPr lang="en-US" altLang="zh-TW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inux</a:t>
            </a:r>
            <a:endParaRPr lang="en-US" altLang="zh-TW" sz="20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371FC207-377C-41DB-B1E0-209C2F5F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40C10CFD-E183-4E38-BF3D-49D38B1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一、</a:t>
            </a:r>
            <a:r>
              <a:rPr lang="en-US" altLang="zh-TW" dirty="0"/>
              <a:t>Redis </a:t>
            </a:r>
            <a:r>
              <a:rPr lang="zh-TW" altLang="en-US" dirty="0"/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173321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可以勾選</a:t>
            </a:r>
            <a:r>
              <a:rPr lang="en-US" altLang="zh-TW" dirty="0"/>
              <a:t>merge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r>
              <a:rPr lang="zh-TW" altLang="en-US" dirty="0"/>
              <a:t>後</a:t>
            </a:r>
            <a:r>
              <a:rPr lang="en-US" altLang="zh-TW" dirty="0"/>
              <a:t>branch</a:t>
            </a:r>
            <a:r>
              <a:rPr lang="zh-TW" altLang="en-US" dirty="0"/>
              <a:t>會自動被刪除</a:t>
            </a:r>
            <a:endParaRPr lang="en-US" altLang="zh-TW" dirty="0"/>
          </a:p>
          <a:p>
            <a:r>
              <a:rPr lang="en-US" altLang="zh-TW" dirty="0"/>
              <a:t>Submit merge request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CA5DBBC5-F2EF-42F7-8B00-97236B29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8" y="1988840"/>
            <a:ext cx="8604448" cy="342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29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新增成功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xmlns="" id="{326D6DF7-EE8E-4E2C-BC40-C34107470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59934"/>
            <a:ext cx="5450385" cy="47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059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取消</a:t>
            </a:r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merge</a:t>
            </a:r>
            <a:r>
              <a:rPr lang="zh-TW" altLang="en-US" dirty="0"/>
              <a:t>申請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xmlns="" id="{4D0BE8AA-5376-450D-939C-4E12A0963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84784"/>
            <a:ext cx="7484715" cy="443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976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點選</a:t>
            </a:r>
            <a:r>
              <a:rPr lang="en-US" altLang="zh-TW" dirty="0"/>
              <a:t>Changes</a:t>
            </a:r>
            <a:r>
              <a:rPr lang="zh-TW" altLang="en-US" dirty="0"/>
              <a:t>來</a:t>
            </a:r>
            <a:r>
              <a:rPr lang="en-US" altLang="zh-TW" dirty="0"/>
              <a:t>review code</a:t>
            </a:r>
            <a:r>
              <a:rPr lang="zh-TW" altLang="en-US" dirty="0"/>
              <a:t>差異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xmlns="" id="{72376058-94BB-4DE7-90A1-EBD8C01CC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97" y="1635577"/>
            <a:ext cx="8579030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370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可以設定</a:t>
            </a:r>
            <a:r>
              <a:rPr lang="en-US" altLang="zh-TW" dirty="0"/>
              <a:t>code</a:t>
            </a:r>
            <a:r>
              <a:rPr lang="zh-TW" altLang="en-US" dirty="0"/>
              <a:t>比對模式為</a:t>
            </a:r>
            <a:r>
              <a:rPr lang="en-US" altLang="zh-TW" dirty="0"/>
              <a:t>side-by-side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9D140627-65E6-4F45-AF45-E7B72628F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17" y="1661111"/>
            <a:ext cx="8719771" cy="376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89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side-by-side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xmlns="" id="{3705E22D-9887-4467-9396-5A7A4CA3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9" y="1484784"/>
            <a:ext cx="8781539" cy="436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78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Code review</a:t>
            </a:r>
            <a:r>
              <a:rPr lang="zh-TW" altLang="en-US" dirty="0"/>
              <a:t>時可以把不須顯示的畫面隱藏掉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xmlns="" id="{4942D9AA-70C0-4DE1-94EB-D2172EF1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56" y="1484784"/>
            <a:ext cx="873303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347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程式碼畫面變大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A8BEE0A8-212E-45D8-B0C1-7FA6CC655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59" y="1556792"/>
            <a:ext cx="8825529" cy="384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95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在本機端使用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TortoiseGit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review code</a:t>
            </a:r>
          </a:p>
          <a:p>
            <a:r>
              <a:rPr lang="zh-TW" altLang="en-US" dirty="0"/>
              <a:t>點選右鍵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TortoiseGit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 with previous version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C55BAF49-9E88-4C77-B2CF-1BA496587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TortoiseGit</a:t>
            </a:r>
            <a:endParaRPr lang="zh-TW" altLang="en-US" dirty="0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60936"/>
            <a:ext cx="8079460" cy="446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89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點選</a:t>
            </a:r>
            <a:r>
              <a:rPr lang="en-US" altLang="zh-TW" dirty="0" err="1"/>
              <a:t>RefBrowse</a:t>
            </a:r>
            <a:r>
              <a:rPr lang="zh-TW" altLang="en-US" dirty="0"/>
              <a:t>設定路徑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xmlns="" id="{EA8CE460-A20F-4D68-AEDF-38C813C94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TortoiseGit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556792"/>
            <a:ext cx="4933738" cy="471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20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C965E49D-BB78-43E4-A3B1-C9A8F3645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應用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lvl="1">
              <a:lnSpc>
                <a:spcPct val="150000"/>
              </a:lnSpc>
            </a:pP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單執行緒</a:t>
            </a:r>
            <a:r>
              <a:rPr lang="en-US" altLang="zh-TW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多數</a:t>
            </a:r>
            <a:r>
              <a:rPr lang="zh-TW" altLang="en-US" sz="2000" dirty="0">
                <a:solidFill>
                  <a:srgbClr val="303233"/>
                </a:solidFill>
                <a:latin typeface="Lato" panose="020F0502020204030203" pitchFamily="34" charset="0"/>
              </a:rPr>
              <a:t>情境</a:t>
            </a:r>
            <a:r>
              <a:rPr lang="en-US" altLang="zh-TW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同時監控多個</a:t>
            </a:r>
            <a:r>
              <a:rPr lang="en-US" altLang="zh-TW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Socket</a:t>
            </a: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連線處理需求</a:t>
            </a:r>
            <a:r>
              <a:rPr lang="en-US" altLang="zh-TW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I/O</a:t>
            </a: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及操作</a:t>
            </a:r>
            <a:endParaRPr lang="en-US" altLang="zh-TW" sz="1800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多執行緒</a:t>
            </a:r>
            <a:endParaRPr lang="en-US" altLang="zh-TW" sz="2000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altLang="zh-TW" sz="2000" dirty="0"/>
              <a:t>Redis 4.0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</a:p>
          <a:p>
            <a:pPr lvl="3">
              <a:lnSpc>
                <a:spcPct val="150000"/>
              </a:lnSpc>
            </a:pP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集群的</a:t>
            </a:r>
            <a:r>
              <a:rPr lang="en-US" altLang="zh-TW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I/O</a:t>
            </a: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、寫入</a:t>
            </a:r>
            <a:r>
              <a:rPr lang="en-US" altLang="zh-TW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AOF</a:t>
            </a: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、連線管理等</a:t>
            </a:r>
            <a:endParaRPr lang="en-US" altLang="zh-TW" sz="2000" dirty="0"/>
          </a:p>
          <a:p>
            <a:pPr lvl="2">
              <a:lnSpc>
                <a:spcPct val="150000"/>
              </a:lnSpc>
            </a:pPr>
            <a:r>
              <a:rPr lang="en-US" altLang="zh-TW" sz="2000" dirty="0"/>
              <a:t>Redis 6.0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</a:p>
          <a:p>
            <a:pPr lvl="3">
              <a:lnSpc>
                <a:spcPct val="150000"/>
              </a:lnSpc>
            </a:pPr>
            <a:r>
              <a:rPr lang="en-US" altLang="zh-TW" sz="1800" dirty="0"/>
              <a:t>Socket multiplexing</a:t>
            </a:r>
            <a:r>
              <a:rPr lang="zh-TW" altLang="en-US" sz="1800" dirty="0"/>
              <a:t>監控多個</a:t>
            </a:r>
            <a:r>
              <a:rPr lang="en-US" altLang="zh-TW" sz="1800" dirty="0"/>
              <a:t>Socket</a:t>
            </a:r>
            <a:r>
              <a:rPr lang="zh-TW" altLang="en-US" sz="1800" dirty="0"/>
              <a:t>連線處理需求</a:t>
            </a:r>
            <a:endParaRPr lang="en-US" altLang="zh-TW" sz="1800" dirty="0"/>
          </a:p>
          <a:p>
            <a:pPr lvl="2">
              <a:lnSpc>
                <a:spcPct val="150000"/>
              </a:lnSpc>
            </a:pPr>
            <a:endParaRPr lang="en-US" altLang="zh-TW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TW" dirty="0">
              <a:highlight>
                <a:srgbClr val="FFFF00"/>
              </a:highlight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371FC207-377C-41DB-B1E0-209C2F5F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40C10CFD-E183-4E38-BF3D-49D38B1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一、</a:t>
            </a:r>
            <a:r>
              <a:rPr lang="en-US" altLang="zh-TW" dirty="0"/>
              <a:t>Redis </a:t>
            </a:r>
            <a:r>
              <a:rPr lang="zh-TW" altLang="en-US" dirty="0"/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409401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Version1 &gt; heads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xmlns="" id="{6986F240-2E7A-4AEB-87A5-F7476F60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70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87" y="1340768"/>
            <a:ext cx="79438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515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Version2 &gt; remotes &gt; origin &gt; master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946E0988-6232-4F64-8884-08DC4962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99" y="1388616"/>
            <a:ext cx="79724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447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下方為此兩版本有差異的文件，直接左鍵點選兩下開啟比較程式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98590075-D5BA-4356-9C93-6B428883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841" y="1484784"/>
            <a:ext cx="4760342" cy="44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484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左邊為本機端自己的</a:t>
            </a:r>
            <a:r>
              <a:rPr lang="en-US" altLang="zh-TW" dirty="0"/>
              <a:t>code</a:t>
            </a:r>
            <a:r>
              <a:rPr lang="zh-TW" altLang="en-US" dirty="0"/>
              <a:t>，右邊為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r>
              <a:rPr lang="en-US" altLang="zh-TW" dirty="0"/>
              <a:t>master</a:t>
            </a:r>
            <a:r>
              <a:rPr lang="zh-TW" altLang="en-US" dirty="0"/>
              <a:t>的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3F713920-DF26-43E5-859B-D0D572C8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3" y="1412776"/>
            <a:ext cx="8720457" cy="46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509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TW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Merge Code Standards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611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下圖為</a:t>
            </a:r>
            <a:r>
              <a:rPr lang="en-US" altLang="zh-TW" dirty="0"/>
              <a:t>merge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r>
              <a:rPr lang="zh-TW" altLang="en-US" dirty="0"/>
              <a:t>的標準流程，包含了</a:t>
            </a:r>
            <a:r>
              <a:rPr lang="en-US" altLang="zh-TW" dirty="0"/>
              <a:t>Master</a:t>
            </a:r>
            <a:r>
              <a:rPr lang="zh-TW" altLang="en-US" dirty="0"/>
              <a:t>、</a:t>
            </a:r>
            <a:r>
              <a:rPr lang="en-US" altLang="zh-TW" dirty="0"/>
              <a:t>Tag</a:t>
            </a:r>
            <a:r>
              <a:rPr lang="zh-TW" altLang="en-US" dirty="0"/>
              <a:t>、</a:t>
            </a:r>
            <a:r>
              <a:rPr lang="en-US" altLang="zh-TW" dirty="0"/>
              <a:t>Release</a:t>
            </a:r>
            <a:r>
              <a:rPr lang="zh-TW" altLang="en-US" dirty="0"/>
              <a:t> </a:t>
            </a:r>
            <a:r>
              <a:rPr lang="en-US" altLang="zh-TW" dirty="0"/>
              <a:t>Branch</a:t>
            </a:r>
            <a:r>
              <a:rPr lang="zh-TW" altLang="en-US" dirty="0"/>
              <a:t>、</a:t>
            </a:r>
            <a:r>
              <a:rPr lang="en-US" altLang="zh-TW" dirty="0"/>
              <a:t>Develop</a:t>
            </a:r>
            <a:r>
              <a:rPr lang="zh-TW" altLang="en-US" dirty="0"/>
              <a:t>、</a:t>
            </a:r>
            <a:r>
              <a:rPr lang="en-US" altLang="zh-TW" dirty="0"/>
              <a:t>Feature Branch</a:t>
            </a:r>
            <a:r>
              <a:rPr lang="zh-TW" altLang="en-US" dirty="0"/>
              <a:t>，不過因為目前我們沒有</a:t>
            </a:r>
            <a:r>
              <a:rPr lang="en-US" altLang="zh-TW" dirty="0"/>
              <a:t>SQA</a:t>
            </a:r>
            <a:r>
              <a:rPr lang="zh-TW" altLang="en-US" dirty="0"/>
              <a:t>所以也就沒有</a:t>
            </a:r>
            <a:r>
              <a:rPr lang="en-US" altLang="zh-TW" dirty="0"/>
              <a:t>Develop</a:t>
            </a:r>
            <a:r>
              <a:rPr lang="zh-TW" altLang="en-US" dirty="0"/>
              <a:t>、</a:t>
            </a:r>
            <a:r>
              <a:rPr lang="en-US" altLang="zh-TW" dirty="0"/>
              <a:t>Release</a:t>
            </a:r>
            <a:r>
              <a:rPr lang="zh-TW" altLang="en-US" dirty="0"/>
              <a:t> </a:t>
            </a:r>
            <a:r>
              <a:rPr lang="en-US" altLang="zh-TW" dirty="0"/>
              <a:t>Branch</a:t>
            </a:r>
            <a:r>
              <a:rPr lang="zh-TW" altLang="en-US" dirty="0"/>
              <a:t>這兩個分支，但</a:t>
            </a:r>
            <a:r>
              <a:rPr lang="en-US" altLang="zh-TW" dirty="0"/>
              <a:t>Master</a:t>
            </a:r>
            <a:r>
              <a:rPr lang="zh-TW" altLang="en-US" dirty="0"/>
              <a:t>、</a:t>
            </a:r>
            <a:r>
              <a:rPr lang="en-US" altLang="zh-TW" dirty="0"/>
              <a:t>Tag</a:t>
            </a:r>
            <a:r>
              <a:rPr lang="zh-TW" altLang="en-US" dirty="0"/>
              <a:t>與</a:t>
            </a:r>
            <a:r>
              <a:rPr lang="en-US" altLang="zh-TW" dirty="0"/>
              <a:t>Feature</a:t>
            </a:r>
            <a:r>
              <a:rPr lang="zh-TW" altLang="en-US" dirty="0"/>
              <a:t> </a:t>
            </a:r>
            <a:r>
              <a:rPr lang="en-US" altLang="zh-TW" dirty="0"/>
              <a:t>Branch</a:t>
            </a:r>
            <a:r>
              <a:rPr lang="zh-TW" altLang="en-US" dirty="0"/>
              <a:t>之間的進版流程是可以參照的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C2694CBD-EA14-42FF-AEDA-9D2267C7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Merge Code Standards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16" y="2348880"/>
            <a:ext cx="7200791" cy="33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554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420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C965E49D-BB78-43E4-A3B1-C9A8F3645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/>
          </a:p>
          <a:p>
            <a:pPr marL="457200" lvl="1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371FC207-377C-41DB-B1E0-209C2F5F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40C10CFD-E183-4E38-BF3D-49D38B1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一、</a:t>
            </a:r>
            <a:r>
              <a:rPr lang="en-US" altLang="zh-TW" dirty="0"/>
              <a:t>Redis </a:t>
            </a:r>
            <a:r>
              <a:rPr lang="zh-TW" altLang="en-US" dirty="0"/>
              <a:t>簡介</a:t>
            </a:r>
          </a:p>
        </p:txBody>
      </p:sp>
      <p:sp>
        <p:nvSpPr>
          <p:cNvPr id="5" name="矩形 4"/>
          <p:cNvSpPr/>
          <p:nvPr/>
        </p:nvSpPr>
        <p:spPr>
          <a:xfrm>
            <a:off x="765349" y="3038160"/>
            <a:ext cx="129614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</a:rPr>
              <a:t>視</a:t>
            </a:r>
            <a:r>
              <a:rPr lang="zh-TW" altLang="en-US" sz="1400" dirty="0">
                <a:solidFill>
                  <a:schemeClr val="tx1"/>
                </a:solidFill>
              </a:rPr>
              <a:t>圖</a:t>
            </a:r>
            <a:r>
              <a:rPr lang="zh-TW" altLang="en-US" sz="1400" dirty="0" smtClean="0">
                <a:solidFill>
                  <a:schemeClr val="tx1"/>
                </a:solidFill>
              </a:rPr>
              <a:t>層</a:t>
            </a:r>
            <a:r>
              <a:rPr lang="en-US" altLang="zh-TW" sz="1400" dirty="0" smtClean="0">
                <a:solidFill>
                  <a:schemeClr val="tx1"/>
                </a:solidFill>
              </a:rPr>
              <a:t>(View)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38971" y="3038160"/>
            <a:ext cx="129614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</a:rPr>
              <a:t>控制</a:t>
            </a:r>
            <a:r>
              <a:rPr lang="zh-TW" altLang="en-US" sz="1400" dirty="0">
                <a:solidFill>
                  <a:schemeClr val="tx1"/>
                </a:solidFill>
              </a:rPr>
              <a:t>層</a:t>
            </a:r>
            <a:r>
              <a:rPr lang="en-US" altLang="zh-TW" sz="1400" dirty="0" smtClean="0">
                <a:solidFill>
                  <a:schemeClr val="tx1"/>
                </a:solidFill>
              </a:rPr>
              <a:t>(controller)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12594" y="3038160"/>
            <a:ext cx="129614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</a:rPr>
              <a:t>業務</a:t>
            </a:r>
            <a:r>
              <a:rPr lang="zh-TW" altLang="en-US" sz="1400" dirty="0">
                <a:solidFill>
                  <a:schemeClr val="tx1"/>
                </a:solidFill>
              </a:rPr>
              <a:t>層</a:t>
            </a:r>
            <a:r>
              <a:rPr lang="en-US" altLang="zh-TW" sz="1400" dirty="0" smtClean="0">
                <a:solidFill>
                  <a:schemeClr val="tx1"/>
                </a:solidFill>
              </a:rPr>
              <a:t>(model)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68727" y="4228833"/>
            <a:ext cx="129614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</a:rPr>
              <a:t>資料存取</a:t>
            </a:r>
            <a:r>
              <a:rPr lang="zh-TW" altLang="en-US" sz="1400" dirty="0">
                <a:solidFill>
                  <a:schemeClr val="tx1"/>
                </a:solidFill>
              </a:rPr>
              <a:t>層</a:t>
            </a:r>
            <a:r>
              <a:rPr lang="en-US" altLang="zh-TW" sz="1400" dirty="0" smtClean="0">
                <a:solidFill>
                  <a:schemeClr val="tx1"/>
                </a:solidFill>
              </a:rPr>
              <a:t>(DAO)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6737895" y="3812332"/>
            <a:ext cx="1287352" cy="1242052"/>
          </a:xfrm>
          <a:prstGeom prst="roundRect">
            <a:avLst>
              <a:gd name="adj" fmla="val 72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DB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229568" y="2029373"/>
            <a:ext cx="1329048" cy="1210504"/>
          </a:xfrm>
          <a:prstGeom prst="roundRect">
            <a:avLst>
              <a:gd name="adj" fmla="val 72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solidFill>
                  <a:schemeClr val="tx1"/>
                </a:solidFill>
              </a:rPr>
              <a:t>Redis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接點 12"/>
          <p:cNvCxnSpPr>
            <a:stCxn id="5" idx="3"/>
            <a:endCxn id="6" idx="1"/>
          </p:cNvCxnSpPr>
          <p:nvPr/>
        </p:nvCxnSpPr>
        <p:spPr>
          <a:xfrm>
            <a:off x="2061493" y="3290188"/>
            <a:ext cx="2774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6" idx="3"/>
            <a:endCxn id="7" idx="1"/>
          </p:cNvCxnSpPr>
          <p:nvPr/>
        </p:nvCxnSpPr>
        <p:spPr>
          <a:xfrm>
            <a:off x="3635115" y="3290188"/>
            <a:ext cx="27747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內容版面配置區 1">
            <a:extLst>
              <a:ext uri="{FF2B5EF4-FFF2-40B4-BE49-F238E27FC236}">
                <a16:creationId xmlns:a16="http://schemas.microsoft.com/office/drawing/2014/main" xmlns="" id="{C965E49D-BB78-43E4-A3B1-C9A8F364598B}"/>
              </a:ext>
            </a:extLst>
          </p:cNvPr>
          <p:cNvSpPr txBox="1">
            <a:spLocks/>
          </p:cNvSpPr>
          <p:nvPr/>
        </p:nvSpPr>
        <p:spPr>
          <a:xfrm>
            <a:off x="307225" y="1096875"/>
            <a:ext cx="8835390" cy="5198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1900" dirty="0" err="1"/>
              <a:t>Redis</a:t>
            </a:r>
            <a:r>
              <a:rPr lang="zh-TW" altLang="en-US" sz="1900" dirty="0"/>
              <a:t> </a:t>
            </a:r>
            <a:r>
              <a:rPr lang="zh-TW" altLang="en-US" sz="1900" dirty="0"/>
              <a:t>系統</a:t>
            </a:r>
            <a:r>
              <a:rPr lang="zh-TW" altLang="en-US" sz="1900" dirty="0" smtClean="0"/>
              <a:t>架構</a:t>
            </a:r>
            <a:endParaRPr lang="en-US" altLang="zh-TW" sz="19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6484384" y="1591906"/>
            <a:ext cx="72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miss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36" name="直線單箭頭接點 35"/>
          <p:cNvCxnSpPr>
            <a:stCxn id="7" idx="3"/>
          </p:cNvCxnSpPr>
          <p:nvPr/>
        </p:nvCxnSpPr>
        <p:spPr>
          <a:xfrm flipV="1">
            <a:off x="5208738" y="2977285"/>
            <a:ext cx="1020830" cy="3129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7" idx="3"/>
          </p:cNvCxnSpPr>
          <p:nvPr/>
        </p:nvCxnSpPr>
        <p:spPr>
          <a:xfrm>
            <a:off x="5208738" y="3290188"/>
            <a:ext cx="725038" cy="9225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>
            <a:off x="6364871" y="4365104"/>
            <a:ext cx="3730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>
            <a:off x="6364871" y="4581128"/>
            <a:ext cx="3730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H="1" flipV="1">
            <a:off x="4993798" y="3542216"/>
            <a:ext cx="519741" cy="670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4883659" y="2482225"/>
            <a:ext cx="1345909" cy="5263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橢圓 61"/>
          <p:cNvSpPr/>
          <p:nvPr/>
        </p:nvSpPr>
        <p:spPr>
          <a:xfrm>
            <a:off x="5513539" y="3642839"/>
            <a:ext cx="234971" cy="234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32" name="橢圓 31"/>
          <p:cNvSpPr/>
          <p:nvPr/>
        </p:nvSpPr>
        <p:spPr>
          <a:xfrm>
            <a:off x="5631024" y="3026917"/>
            <a:ext cx="234971" cy="234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1</a:t>
            </a:r>
            <a:endParaRPr lang="zh-TW" altLang="en-US" sz="1400" dirty="0"/>
          </a:p>
        </p:txBody>
      </p:sp>
      <p:sp>
        <p:nvSpPr>
          <p:cNvPr id="66" name="橢圓 65"/>
          <p:cNvSpPr/>
          <p:nvPr/>
        </p:nvSpPr>
        <p:spPr>
          <a:xfrm>
            <a:off x="5126167" y="3782561"/>
            <a:ext cx="234971" cy="234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3</a:t>
            </a:r>
            <a:endParaRPr lang="zh-TW" altLang="en-US" sz="1400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6630070" y="1625974"/>
            <a:ext cx="72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hit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68" name="直線單箭頭接點 67"/>
          <p:cNvCxnSpPr>
            <a:stCxn id="11" idx="1"/>
          </p:cNvCxnSpPr>
          <p:nvPr/>
        </p:nvCxnSpPr>
        <p:spPr>
          <a:xfrm flipH="1">
            <a:off x="5126167" y="2634625"/>
            <a:ext cx="1103401" cy="3944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橢圓 68"/>
          <p:cNvSpPr/>
          <p:nvPr/>
        </p:nvSpPr>
        <p:spPr>
          <a:xfrm>
            <a:off x="5631023" y="2713274"/>
            <a:ext cx="234971" cy="234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6513705" y="1596617"/>
            <a:ext cx="95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stored</a:t>
            </a:r>
            <a:endParaRPr lang="zh-TW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70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3" grpId="2"/>
      <p:bldP spid="62" grpId="0" animBg="1"/>
      <p:bldP spid="32" grpId="1" animBg="1"/>
      <p:bldP spid="32" grpId="2" animBg="1"/>
      <p:bldP spid="32" grpId="3" animBg="1"/>
      <p:bldP spid="66" grpId="0" animBg="1"/>
      <p:bldP spid="67" grpId="0"/>
      <p:bldP spid="67" grpId="1"/>
      <p:bldP spid="67" grpId="2"/>
      <p:bldP spid="69" grpId="0" animBg="1"/>
      <p:bldP spid="69" grpId="1" animBg="1"/>
      <p:bldP spid="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C965E49D-BB78-43E4-A3B1-C9A8F3645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1" y="944475"/>
            <a:ext cx="8738694" cy="519862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sz="1900" dirty="0"/>
              <a:t>如何設計</a:t>
            </a:r>
            <a:r>
              <a:rPr lang="en-US" altLang="zh-TW" sz="1900" dirty="0"/>
              <a:t>Redis cache</a:t>
            </a:r>
            <a:r>
              <a:rPr lang="en-US" altLang="zh-TW" sz="1900" dirty="0"/>
              <a:t>: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/>
              <a:t>找出應用程式內經常重複讀取的</a:t>
            </a:r>
            <a:r>
              <a:rPr lang="en-US" altLang="zh-TW" sz="1600" dirty="0"/>
              <a:t>data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/>
              <a:t>定義 </a:t>
            </a:r>
            <a:r>
              <a:rPr lang="en-US" altLang="zh-TW" sz="1600" dirty="0"/>
              <a:t>key</a:t>
            </a:r>
            <a:r>
              <a:rPr lang="zh-TW" altLang="en-US" sz="1600" dirty="0"/>
              <a:t> </a:t>
            </a:r>
            <a:r>
              <a:rPr lang="en-US" altLang="zh-TW" sz="1600" dirty="0"/>
              <a:t>format</a:t>
            </a:r>
            <a:r>
              <a:rPr lang="zh-TW" altLang="en-US" sz="1600" dirty="0"/>
              <a:t> 以存取</a:t>
            </a:r>
            <a:r>
              <a:rPr lang="en-US" altLang="zh-TW" sz="1600" dirty="0"/>
              <a:t>cache</a:t>
            </a:r>
            <a:r>
              <a:rPr lang="zh-TW" altLang="en-US" sz="1600" dirty="0"/>
              <a:t>裡的</a:t>
            </a:r>
            <a:r>
              <a:rPr lang="en-US" altLang="zh-TW" sz="1600" dirty="0"/>
              <a:t>data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 smtClean="0"/>
              <a:t>使</a:t>
            </a:r>
            <a:r>
              <a:rPr lang="zh-TW" altLang="en-US" sz="1600" dirty="0"/>
              <a:t>用</a:t>
            </a:r>
            <a:r>
              <a:rPr lang="zh-TW" altLang="en-US" sz="1600" dirty="0" smtClean="0"/>
              <a:t>合適的</a:t>
            </a:r>
            <a:r>
              <a:rPr lang="zh-TW" altLang="en-US" sz="1600" dirty="0"/>
              <a:t>資料結構</a:t>
            </a:r>
            <a:endParaRPr lang="en-US" altLang="zh-TW" sz="1600" dirty="0"/>
          </a:p>
          <a:p>
            <a:pPr lvl="2">
              <a:lnSpc>
                <a:spcPct val="200000"/>
              </a:lnSpc>
            </a:pPr>
            <a:r>
              <a:rPr lang="zh-TW" altLang="en-US" sz="1400" dirty="0"/>
              <a:t>如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hash, sorted set…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/>
              <a:t>定義資料存活時間</a:t>
            </a:r>
            <a:r>
              <a:rPr lang="en-US" altLang="zh-TW" sz="1600" dirty="0"/>
              <a:t>(time-to-live, TTL)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/>
              <a:t>設定 </a:t>
            </a:r>
            <a:r>
              <a:rPr lang="en-US" altLang="zh-TW" sz="1600" dirty="0"/>
              <a:t>cache </a:t>
            </a:r>
            <a:r>
              <a:rPr lang="zh-TW" altLang="en-US" sz="1600" dirty="0"/>
              <a:t>清理</a:t>
            </a:r>
            <a:r>
              <a:rPr lang="zh-TW" altLang="en-US" sz="1600" dirty="0" smtClean="0"/>
              <a:t>原則</a:t>
            </a:r>
            <a:r>
              <a:rPr lang="en-US" altLang="zh-TW" sz="1600" dirty="0"/>
              <a:t>(</a:t>
            </a:r>
            <a:r>
              <a:rPr lang="en-US" altLang="zh-TW" sz="1600" dirty="0" smtClean="0"/>
              <a:t>eviction policy)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 smtClean="0"/>
              <a:t>實行</a:t>
            </a:r>
            <a:r>
              <a:rPr lang="en-US" altLang="zh-TW" sz="1600" dirty="0"/>
              <a:t>read/write logic</a:t>
            </a:r>
          </a:p>
          <a:p>
            <a:pPr lvl="2">
              <a:lnSpc>
                <a:spcPct val="200000"/>
              </a:lnSpc>
            </a:pPr>
            <a:r>
              <a:rPr lang="en-US" altLang="zh-TW" sz="1400" dirty="0"/>
              <a:t>data</a:t>
            </a:r>
            <a:r>
              <a:rPr lang="zh-TW" altLang="en-US" sz="1400" dirty="0"/>
              <a:t> </a:t>
            </a:r>
            <a:r>
              <a:rPr lang="en-US" altLang="zh-TW" sz="1400" dirty="0"/>
              <a:t>access/link layer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TW" altLang="en-US" dirty="0" smtClean="0"/>
              <a:t> 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371FC207-377C-41DB-B1E0-209C2F5F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40C10CFD-E183-4E38-BF3D-49D38B1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一、</a:t>
            </a:r>
            <a:r>
              <a:rPr lang="en-US" altLang="zh-TW" dirty="0"/>
              <a:t>Redis </a:t>
            </a:r>
            <a:r>
              <a:rPr lang="zh-TW" altLang="en-US" dirty="0"/>
              <a:t>簡介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076" y="1289959"/>
            <a:ext cx="3302219" cy="344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3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hison_Presentation_Template_Wide Screen_201901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訂 1">
      <a:majorFont>
        <a:latin typeface="Verdana"/>
        <a:ea typeface="微軟正黑體"/>
        <a:cs typeface=""/>
      </a:majorFont>
      <a:minorFont>
        <a:latin typeface="Verdana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ison_Presentation_Template_Wide Screen_201901.pptx" id="{CAC545D3-96AA-4F92-9378-E38261730850}" vid="{F335E3D6-B7B5-4D33-A9EF-BE1A11FA8B1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7227</TotalTime>
  <Words>2134</Words>
  <Application>Microsoft Office PowerPoint</Application>
  <PresentationFormat>如螢幕大小 (4:3)</PresentationFormat>
  <Paragraphs>441</Paragraphs>
  <Slides>76</Slides>
  <Notes>15</Notes>
  <HiddenSlides>1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76</vt:i4>
      </vt:variant>
    </vt:vector>
  </HeadingPairs>
  <TitlesOfParts>
    <vt:vector size="86" baseType="lpstr">
      <vt:lpstr>BlinkMacSystemFont</vt:lpstr>
      <vt:lpstr>Lato</vt:lpstr>
      <vt:lpstr>Microsoft YaHei UI</vt:lpstr>
      <vt:lpstr>微軟正黑體</vt:lpstr>
      <vt:lpstr>新細明體</vt:lpstr>
      <vt:lpstr>Arial</vt:lpstr>
      <vt:lpstr>Calibri</vt:lpstr>
      <vt:lpstr>Times New Roman</vt:lpstr>
      <vt:lpstr>Verdana</vt:lpstr>
      <vt:lpstr>Phison_Presentation_Template_Wide Screen_201901</vt:lpstr>
      <vt:lpstr>D69 Tech Sharing – Redis introduction</vt:lpstr>
      <vt:lpstr>PowerPoint 簡報</vt:lpstr>
      <vt:lpstr>一、 RDBMS vs NoSQL</vt:lpstr>
      <vt:lpstr>一、RDBMS vs NoSQL</vt:lpstr>
      <vt:lpstr>二、Redis 簡介</vt:lpstr>
      <vt:lpstr>一、Redis 簡介</vt:lpstr>
      <vt:lpstr>一、Redis 簡介</vt:lpstr>
      <vt:lpstr>一、Redis 簡介</vt:lpstr>
      <vt:lpstr>一、Redis 簡介</vt:lpstr>
      <vt:lpstr>一、Redis 簡介</vt:lpstr>
      <vt:lpstr>整理</vt:lpstr>
      <vt:lpstr>三、實驗</vt:lpstr>
      <vt:lpstr>三、實驗</vt:lpstr>
      <vt:lpstr>PowerPoint 簡報</vt:lpstr>
      <vt:lpstr>三、實驗</vt:lpstr>
      <vt:lpstr>五、實驗結果</vt:lpstr>
      <vt:lpstr>四、DB優化順序</vt:lpstr>
      <vt:lpstr>四、DB優化順序</vt:lpstr>
      <vt:lpstr>五、其他Redis應用</vt:lpstr>
      <vt:lpstr>六、參考資料</vt:lpstr>
      <vt:lpstr>七、參考資料</vt:lpstr>
      <vt:lpstr>補充</vt:lpstr>
      <vt:lpstr>六、業界實例—Microsoft Azure Redis Cache</vt:lpstr>
      <vt:lpstr>PowerPoint 簡報</vt:lpstr>
      <vt:lpstr>適用場景</vt:lpstr>
      <vt:lpstr>Redis 優點</vt:lpstr>
      <vt:lpstr>Redis Use case – Cache</vt:lpstr>
      <vt:lpstr>如何設計Redis cache</vt:lpstr>
      <vt:lpstr>Redis cache模式</vt:lpstr>
      <vt:lpstr>Redis 優點</vt:lpstr>
      <vt:lpstr>PowerPoint 簡報</vt:lpstr>
      <vt:lpstr>PowerPoint 簡報</vt:lpstr>
      <vt:lpstr>Redis use case</vt:lpstr>
      <vt:lpstr>補充</vt:lpstr>
      <vt:lpstr>實驗方法</vt:lpstr>
      <vt:lpstr>PowerPoint 簡報</vt:lpstr>
      <vt:lpstr>Create New Branch</vt:lpstr>
      <vt:lpstr>Create New Branch</vt:lpstr>
      <vt:lpstr>Create New Branch</vt:lpstr>
      <vt:lpstr>Create New Branch</vt:lpstr>
      <vt:lpstr>Create New Branch</vt:lpstr>
      <vt:lpstr>Download Code</vt:lpstr>
      <vt:lpstr>Download Code</vt:lpstr>
      <vt:lpstr>Download Code</vt:lpstr>
      <vt:lpstr>Download Code</vt:lpstr>
      <vt:lpstr>Download Code</vt:lpstr>
      <vt:lpstr>Download Code</vt:lpstr>
      <vt:lpstr>Download Code</vt:lpstr>
      <vt:lpstr>Create My Project</vt:lpstr>
      <vt:lpstr>Create My Project</vt:lpstr>
      <vt:lpstr>Create My Project</vt:lpstr>
      <vt:lpstr>Create My Project</vt:lpstr>
      <vt:lpstr>Create My Project</vt:lpstr>
      <vt:lpstr>Create My Project</vt:lpstr>
      <vt:lpstr>Create My Project</vt:lpstr>
      <vt:lpstr>Create My Project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 - TortoiseGit</vt:lpstr>
      <vt:lpstr>Code Merge &amp; Code Compare - TortoiseGit</vt:lpstr>
      <vt:lpstr>Code Merge &amp; Code Compare</vt:lpstr>
      <vt:lpstr>Code Merge &amp; Code Compare</vt:lpstr>
      <vt:lpstr>Code Merge &amp; Code Compare</vt:lpstr>
      <vt:lpstr>Code Merge &amp; Code Compare</vt:lpstr>
      <vt:lpstr>Merge Code Standards</vt:lpstr>
      <vt:lpstr>Merge Code Standards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D69 IT murmur…</dc:title>
  <dc:creator>徐伯瑄</dc:creator>
  <cp:lastModifiedBy>馬培馨</cp:lastModifiedBy>
  <cp:revision>230</cp:revision>
  <dcterms:created xsi:type="dcterms:W3CDTF">2019-09-23T07:21:43Z</dcterms:created>
  <dcterms:modified xsi:type="dcterms:W3CDTF">2021-11-03T08:30:27Z</dcterms:modified>
</cp:coreProperties>
</file>